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7"/>
  </p:notesMasterIdLst>
  <p:sldIdLst>
    <p:sldId id="256" r:id="rId2"/>
    <p:sldId id="263" r:id="rId3"/>
    <p:sldId id="264" r:id="rId4"/>
    <p:sldId id="265" r:id="rId5"/>
    <p:sldId id="266"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912" userDrawn="1">
          <p15:clr>
            <a:srgbClr val="A4A3A4"/>
          </p15:clr>
        </p15:guide>
        <p15:guide id="2" pos="3840" userDrawn="1">
          <p15:clr>
            <a:srgbClr val="A4A3A4"/>
          </p15:clr>
        </p15:guide>
        <p15:guide id="3" orient="horz" pos="3984" userDrawn="1">
          <p15:clr>
            <a:srgbClr val="A4A3A4"/>
          </p15:clr>
        </p15:guide>
        <p15:guide id="4" orient="horz" pos="2472"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004" autoAdjust="0"/>
    <p:restoredTop sz="94652" autoAdjust="0"/>
  </p:normalViewPr>
  <p:slideViewPr>
    <p:cSldViewPr snapToGrid="0" showGuides="1">
      <p:cViewPr varScale="1">
        <p:scale>
          <a:sx n="116" d="100"/>
          <a:sy n="116" d="100"/>
        </p:scale>
        <p:origin x="336" y="108"/>
      </p:cViewPr>
      <p:guideLst>
        <p:guide orient="horz" pos="912"/>
        <p:guide pos="3840"/>
        <p:guide orient="horz" pos="3984"/>
        <p:guide orient="horz" pos="247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hdphoto1.wdp>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D6B000E-1A2E-4D2B-BADE-37753AB93090}" type="datetimeFigureOut">
              <a:rPr lang="en-US" smtClean="0"/>
              <a:t>2/27/2019</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226AB8-ACBE-42E6-92F5-667EDDCD9652}" type="slidenum">
              <a:rPr lang="en-US" smtClean="0"/>
              <a:t>‹#›</a:t>
            </a:fld>
            <a:endParaRPr lang="en-US" dirty="0"/>
          </a:p>
        </p:txBody>
      </p:sp>
    </p:spTree>
    <p:extLst>
      <p:ext uri="{BB962C8B-B14F-4D97-AF65-F5344CB8AC3E}">
        <p14:creationId xmlns:p14="http://schemas.microsoft.com/office/powerpoint/2010/main" val="1415577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43EBD421-E477-405A-91D4-9468DE9BE45B}"/>
              </a:ext>
            </a:extLst>
          </p:cNvPr>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a:extLst>
              <a:ext uri="{FF2B5EF4-FFF2-40B4-BE49-F238E27FC236}">
                <a16:creationId xmlns:a16="http://schemas.microsoft.com/office/drawing/2014/main" xmlns="" id="{AB024F0D-0F00-4C64-975C-BD7D4FE0E36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a:extLst>
              <a:ext uri="{FF2B5EF4-FFF2-40B4-BE49-F238E27FC236}">
                <a16:creationId xmlns:a16="http://schemas.microsoft.com/office/drawing/2014/main" xmlns="" id="{E67D0E03-CFD6-4610-88AC-17F03CE8E193}"/>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5" name="Footer Placeholder 4">
            <a:extLst>
              <a:ext uri="{FF2B5EF4-FFF2-40B4-BE49-F238E27FC236}">
                <a16:creationId xmlns:a16="http://schemas.microsoft.com/office/drawing/2014/main" xmlns="" id="{1144536D-CBA9-4A34-85D3-481BD129E4E2}"/>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98C1F8E3-036A-45B8-BF1F-BEF0C559E21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4377444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306B1F3-61FB-4FDC-814D-EEC1C1FC370B}"/>
              </a:ext>
            </a:extLst>
          </p:cNvPr>
          <p:cNvSpPr>
            <a:spLocks noGrp="1"/>
          </p:cNvSpPr>
          <p:nvPr>
            <p:ph type="title"/>
          </p:nvPr>
        </p:nvSpPr>
        <p:spPr/>
        <p:txBody>
          <a:bodyPr/>
          <a:lstStyle/>
          <a:p>
            <a:r>
              <a:rPr lang="en-US" smtClean="0"/>
              <a:t>Click to edit Master title style</a:t>
            </a:r>
            <a:endParaRPr lang="en-US"/>
          </a:p>
        </p:txBody>
      </p:sp>
      <p:sp>
        <p:nvSpPr>
          <p:cNvPr id="3" name="Vertical Text Placeholder 2">
            <a:extLst>
              <a:ext uri="{FF2B5EF4-FFF2-40B4-BE49-F238E27FC236}">
                <a16:creationId xmlns:a16="http://schemas.microsoft.com/office/drawing/2014/main" xmlns="" id="{D52403B0-8D7F-4489-AB72-C346C8870138}"/>
              </a:ext>
            </a:extLst>
          </p:cNvPr>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D1FC9304-E5BD-4F3E-ADB0-974FEBCDEAA7}"/>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5" name="Footer Placeholder 4">
            <a:extLst>
              <a:ext uri="{FF2B5EF4-FFF2-40B4-BE49-F238E27FC236}">
                <a16:creationId xmlns:a16="http://schemas.microsoft.com/office/drawing/2014/main" xmlns="" id="{C338AD29-D9CD-42D8-9604-C47996EE99A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2452C394-EF43-405B-9653-70AAB9098DE0}"/>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62945238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19D1E61D-2F00-41ED-8D92-7CAEB9A5A511}"/>
              </a:ext>
            </a:extLst>
          </p:cNvPr>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a:extLst>
              <a:ext uri="{FF2B5EF4-FFF2-40B4-BE49-F238E27FC236}">
                <a16:creationId xmlns:a16="http://schemas.microsoft.com/office/drawing/2014/main" xmlns="" id="{54647491-5142-48CA-9664-F5082D450F38}"/>
              </a:ext>
            </a:extLst>
          </p:cNvPr>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D594576D-BE01-4BB5-A9F4-7DE4814E6820}"/>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5" name="Footer Placeholder 4">
            <a:extLst>
              <a:ext uri="{FF2B5EF4-FFF2-40B4-BE49-F238E27FC236}">
                <a16:creationId xmlns:a16="http://schemas.microsoft.com/office/drawing/2014/main" xmlns="" id="{5C10CA14-AD61-4101-9143-F7884378CAD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5E98B885-CFEA-4882-BBEA-C5F14208959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9516646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E98C47AB-DC6F-40F0-B4FB-9C0850EE0A7C}"/>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xmlns="" id="{AB0939C5-683A-4FDC-A8CF-5F35848AD687}"/>
              </a:ext>
            </a:extLst>
          </p:cNvPr>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a:extLst>
              <a:ext uri="{FF2B5EF4-FFF2-40B4-BE49-F238E27FC236}">
                <a16:creationId xmlns:a16="http://schemas.microsoft.com/office/drawing/2014/main" xmlns="" id="{8E1FB5F0-A7AB-4ACB-91A6-4B836F174335}"/>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5" name="Footer Placeholder 4">
            <a:extLst>
              <a:ext uri="{FF2B5EF4-FFF2-40B4-BE49-F238E27FC236}">
                <a16:creationId xmlns:a16="http://schemas.microsoft.com/office/drawing/2014/main" xmlns="" id="{B01BCE02-CEFC-4D30-BBB0-23CE2CB5B319}"/>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38F49760-3E16-4F16-B710-C85178E29FE7}"/>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679804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839EE07D-6026-47C0-975A-7E493011BA90}"/>
              </a:ext>
            </a:extLst>
          </p:cNvPr>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3CC00015-2956-4E1F-B05F-214F1DE24EA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a:extLst>
              <a:ext uri="{FF2B5EF4-FFF2-40B4-BE49-F238E27FC236}">
                <a16:creationId xmlns:a16="http://schemas.microsoft.com/office/drawing/2014/main" xmlns="" id="{45556B43-C1CB-4618-B91B-AAAEEB4015DA}"/>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5" name="Footer Placeholder 4">
            <a:extLst>
              <a:ext uri="{FF2B5EF4-FFF2-40B4-BE49-F238E27FC236}">
                <a16:creationId xmlns:a16="http://schemas.microsoft.com/office/drawing/2014/main" xmlns="" id="{C1688E39-E80F-4C18-9C2A-69886B82214A}"/>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xmlns="" id="{A24C5964-5187-4195-8EAF-85D18DC4F58C}"/>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3589155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C967B990-ED8C-4AAA-8241-C4881B1382A7}"/>
              </a:ext>
            </a:extLst>
          </p:cNvPr>
          <p:cNvSpPr>
            <a:spLocks noGrp="1"/>
          </p:cNvSpPr>
          <p:nvPr>
            <p:ph type="title"/>
          </p:nvPr>
        </p:nvSpPr>
        <p:spPr/>
        <p:txBody>
          <a:body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xmlns="" id="{566612F2-9E33-44D3-80E2-578C5440A7C8}"/>
              </a:ext>
            </a:extLst>
          </p:cNvPr>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a:extLst>
              <a:ext uri="{FF2B5EF4-FFF2-40B4-BE49-F238E27FC236}">
                <a16:creationId xmlns:a16="http://schemas.microsoft.com/office/drawing/2014/main" xmlns="" id="{9F8F7B21-660D-43B3-9151-B40C9ABCD717}"/>
              </a:ext>
            </a:extLst>
          </p:cNvPr>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a:extLst>
              <a:ext uri="{FF2B5EF4-FFF2-40B4-BE49-F238E27FC236}">
                <a16:creationId xmlns:a16="http://schemas.microsoft.com/office/drawing/2014/main" xmlns="" id="{AC326A10-CB05-4418-9338-CB55A7059760}"/>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6" name="Footer Placeholder 5">
            <a:extLst>
              <a:ext uri="{FF2B5EF4-FFF2-40B4-BE49-F238E27FC236}">
                <a16:creationId xmlns:a16="http://schemas.microsoft.com/office/drawing/2014/main" xmlns="" id="{06940335-9BE1-42D1-A30D-C3232BD3EE0C}"/>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14E95C68-4307-4B03-8921-74DB104105C2}"/>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7212090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D97EBEC8-AC56-429B-89C3-BB6A0E6E3B4E}"/>
              </a:ext>
            </a:extLst>
          </p:cNvPr>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263866BA-F48C-4383-B119-81B349676192}"/>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a:extLst>
              <a:ext uri="{FF2B5EF4-FFF2-40B4-BE49-F238E27FC236}">
                <a16:creationId xmlns:a16="http://schemas.microsoft.com/office/drawing/2014/main" xmlns="" id="{5C89F967-CBBC-414E-9DC3-136707A8D352}"/>
              </a:ext>
            </a:extLst>
          </p:cNvPr>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a:extLst>
              <a:ext uri="{FF2B5EF4-FFF2-40B4-BE49-F238E27FC236}">
                <a16:creationId xmlns:a16="http://schemas.microsoft.com/office/drawing/2014/main" xmlns="" id="{4B905A60-FBC4-40AC-9F71-0FAD9CD7A69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a:extLst>
              <a:ext uri="{FF2B5EF4-FFF2-40B4-BE49-F238E27FC236}">
                <a16:creationId xmlns:a16="http://schemas.microsoft.com/office/drawing/2014/main" xmlns="" id="{F24F92BA-75D6-44F9-A1C8-BCFBF6FF6E03}"/>
              </a:ext>
            </a:extLst>
          </p:cNvPr>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a:extLst>
              <a:ext uri="{FF2B5EF4-FFF2-40B4-BE49-F238E27FC236}">
                <a16:creationId xmlns:a16="http://schemas.microsoft.com/office/drawing/2014/main" xmlns="" id="{AE93CDDC-3537-4692-BE83-87B2A82A7040}"/>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8" name="Footer Placeholder 7">
            <a:extLst>
              <a:ext uri="{FF2B5EF4-FFF2-40B4-BE49-F238E27FC236}">
                <a16:creationId xmlns:a16="http://schemas.microsoft.com/office/drawing/2014/main" xmlns="" id="{DF37B9E1-D5EA-4054-8D92-F930B36963A4}"/>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xmlns="" id="{9898A038-7CD6-4715-9FDA-7194E6BCAA55}"/>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88703990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35D65FAF-B698-49B0-B197-FD64C97AFD0C}"/>
              </a:ext>
            </a:extLst>
          </p:cNvPr>
          <p:cNvSpPr>
            <a:spLocks noGrp="1"/>
          </p:cNvSpPr>
          <p:nvPr>
            <p:ph type="title"/>
          </p:nvPr>
        </p:nvSpPr>
        <p:spPr/>
        <p:txBody>
          <a:bodyPr/>
          <a:lstStyle/>
          <a:p>
            <a:r>
              <a:rPr lang="en-US" smtClean="0"/>
              <a:t>Click to edit Master title style</a:t>
            </a:r>
            <a:endParaRPr lang="en-US"/>
          </a:p>
        </p:txBody>
      </p:sp>
      <p:sp>
        <p:nvSpPr>
          <p:cNvPr id="3" name="Date Placeholder 2">
            <a:extLst>
              <a:ext uri="{FF2B5EF4-FFF2-40B4-BE49-F238E27FC236}">
                <a16:creationId xmlns:a16="http://schemas.microsoft.com/office/drawing/2014/main" xmlns="" id="{BD3E3F44-F1D6-40F7-9A7D-0542C4A9C58A}"/>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4" name="Footer Placeholder 3">
            <a:extLst>
              <a:ext uri="{FF2B5EF4-FFF2-40B4-BE49-F238E27FC236}">
                <a16:creationId xmlns:a16="http://schemas.microsoft.com/office/drawing/2014/main" xmlns="" id="{0248CC28-3F4A-42A0-B211-4BA085ADCDBC}"/>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xmlns="" id="{BC3B6C99-6764-43D0-84AE-52C83494F61A}"/>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23057639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0479C79D-3B8A-4FA9-BC4A-63E3EF10AA4E}"/>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3" name="Footer Placeholder 2">
            <a:extLst>
              <a:ext uri="{FF2B5EF4-FFF2-40B4-BE49-F238E27FC236}">
                <a16:creationId xmlns:a16="http://schemas.microsoft.com/office/drawing/2014/main" xmlns="" id="{E4730E35-44DB-4FED-9E24-5BBE5D9DA834}"/>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xmlns="" id="{A1CDC42F-3337-4692-B53C-A552904877F8}"/>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0584207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B6907D58-952D-44D7-9911-60544C9F5392}"/>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a:extLst>
              <a:ext uri="{FF2B5EF4-FFF2-40B4-BE49-F238E27FC236}">
                <a16:creationId xmlns:a16="http://schemas.microsoft.com/office/drawing/2014/main" xmlns="" id="{305BC150-9914-4A82-84CF-B3708B97573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a:extLst>
              <a:ext uri="{FF2B5EF4-FFF2-40B4-BE49-F238E27FC236}">
                <a16:creationId xmlns:a16="http://schemas.microsoft.com/office/drawing/2014/main" xmlns="" id="{144A7C02-9C7E-401F-BABE-D3028FF18C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a16="http://schemas.microsoft.com/office/drawing/2014/main" xmlns="" id="{5ED6080A-4623-4F4C-B5BF-7E9E7531FA72}"/>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6" name="Footer Placeholder 5">
            <a:extLst>
              <a:ext uri="{FF2B5EF4-FFF2-40B4-BE49-F238E27FC236}">
                <a16:creationId xmlns:a16="http://schemas.microsoft.com/office/drawing/2014/main" xmlns="" id="{319B1D15-0BD5-4F6E-A265-BD1F2F3613FA}"/>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5FF764D4-AA29-4DF8-A501-E2B904E9CC31}"/>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34788564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9814D526-F53C-446D-8D7C-8A73C2A6AB0F}"/>
              </a:ext>
            </a:extLst>
          </p:cNvPr>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a:extLst>
              <a:ext uri="{FF2B5EF4-FFF2-40B4-BE49-F238E27FC236}">
                <a16:creationId xmlns:a16="http://schemas.microsoft.com/office/drawing/2014/main" xmlns="" id="{7341CC3D-D32B-4629-85B8-E779A41050B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a:extLst>
              <a:ext uri="{FF2B5EF4-FFF2-40B4-BE49-F238E27FC236}">
                <a16:creationId xmlns:a16="http://schemas.microsoft.com/office/drawing/2014/main" xmlns="" id="{A0517242-BF08-4A5E-ABD7-483896CAE98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a:extLst>
              <a:ext uri="{FF2B5EF4-FFF2-40B4-BE49-F238E27FC236}">
                <a16:creationId xmlns:a16="http://schemas.microsoft.com/office/drawing/2014/main" xmlns="" id="{30B2B8E4-DF23-4701-B28A-B9E5700B31BD}"/>
              </a:ext>
            </a:extLst>
          </p:cNvPr>
          <p:cNvSpPr>
            <a:spLocks noGrp="1"/>
          </p:cNvSpPr>
          <p:nvPr>
            <p:ph type="dt" sz="half" idx="10"/>
          </p:nvPr>
        </p:nvSpPr>
        <p:spPr/>
        <p:txBody>
          <a:bodyPr/>
          <a:lstStyle/>
          <a:p>
            <a:fld id="{3050ACFF-56C3-4453-9BAD-A02FE717F83E}" type="datetimeFigureOut">
              <a:rPr lang="en-US" smtClean="0"/>
              <a:t>2/27/2019</a:t>
            </a:fld>
            <a:endParaRPr lang="en-US" dirty="0"/>
          </a:p>
        </p:txBody>
      </p:sp>
      <p:sp>
        <p:nvSpPr>
          <p:cNvPr id="6" name="Footer Placeholder 5">
            <a:extLst>
              <a:ext uri="{FF2B5EF4-FFF2-40B4-BE49-F238E27FC236}">
                <a16:creationId xmlns:a16="http://schemas.microsoft.com/office/drawing/2014/main" xmlns="" id="{546DE909-4588-4CF5-B2FA-B76312433413}"/>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xmlns="" id="{69EA005E-65C2-4007-815C-52F23809FC2F}"/>
              </a:ext>
            </a:extLst>
          </p:cNvPr>
          <p:cNvSpPr>
            <a:spLocks noGrp="1"/>
          </p:cNvSpPr>
          <p:nvPr>
            <p:ph type="sldNum" sz="quarter" idx="12"/>
          </p:nvPr>
        </p:nvSpPr>
        <p:spPr/>
        <p:txBody>
          <a:bodyPr/>
          <a:lstStyle/>
          <a:p>
            <a:fld id="{5A4A7955-6230-48B4-BD8B-A7C460F75945}" type="slidenum">
              <a:rPr lang="en-US" smtClean="0"/>
              <a:t>‹#›</a:t>
            </a:fld>
            <a:endParaRPr lang="en-US" dirty="0"/>
          </a:p>
        </p:txBody>
      </p:sp>
    </p:spTree>
    <p:extLst>
      <p:ext uri="{BB962C8B-B14F-4D97-AF65-F5344CB8AC3E}">
        <p14:creationId xmlns:p14="http://schemas.microsoft.com/office/powerpoint/2010/main" val="15508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shingle">
          <a:fgClr>
            <a:schemeClr val="bg1">
              <a:lumMod val="95000"/>
            </a:schemeClr>
          </a:fgClr>
          <a:bgClr>
            <a:schemeClr val="bg1"/>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xmlns="" id="{D8373118-F27D-412D-B19A-2DB8C810159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a:extLst>
              <a:ext uri="{FF2B5EF4-FFF2-40B4-BE49-F238E27FC236}">
                <a16:creationId xmlns:a16="http://schemas.microsoft.com/office/drawing/2014/main" xmlns="" id="{1B537CCC-B536-48B0-B893-63FFC2EBD3C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65CE552F-73E7-48CE-AAB3-E947C535D56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50ACFF-56C3-4453-9BAD-A02FE717F83E}" type="datetimeFigureOut">
              <a:rPr lang="en-US" smtClean="0"/>
              <a:t>2/27/2019</a:t>
            </a:fld>
            <a:endParaRPr lang="en-US" dirty="0"/>
          </a:p>
        </p:txBody>
      </p:sp>
      <p:sp>
        <p:nvSpPr>
          <p:cNvPr id="5" name="Footer Placeholder 4">
            <a:extLst>
              <a:ext uri="{FF2B5EF4-FFF2-40B4-BE49-F238E27FC236}">
                <a16:creationId xmlns:a16="http://schemas.microsoft.com/office/drawing/2014/main" xmlns="" id="{46E40B4F-2015-4E9F-BCB3-E0BFA4AF9A3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xmlns="" id="{DB610C3C-BBD3-4864-98E4-5D7B08A6274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A4A7955-6230-48B4-BD8B-A7C460F75945}" type="slidenum">
              <a:rPr lang="en-US" smtClean="0"/>
              <a:t>‹#›</a:t>
            </a:fld>
            <a:endParaRPr lang="en-US" dirty="0"/>
          </a:p>
        </p:txBody>
      </p:sp>
    </p:spTree>
    <p:extLst>
      <p:ext uri="{BB962C8B-B14F-4D97-AF65-F5344CB8AC3E}">
        <p14:creationId xmlns:p14="http://schemas.microsoft.com/office/powerpoint/2010/main" val="243268093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hyperlink" Target="https://machinelearningmastery.com/sequence-prediction/" TargetMode="External"/><Relationship Id="rId2" Type="http://schemas.openxmlformats.org/officeDocument/2006/relationships/hyperlink" Target="https://www.youtube.com/watch?v=flMCYqIn3eg" TargetMode="External"/><Relationship Id="rId1" Type="http://schemas.openxmlformats.org/officeDocument/2006/relationships/slideLayout" Target="../slideLayouts/slideLayout7.xml"/><Relationship Id="rId5" Type="http://schemas.openxmlformats.org/officeDocument/2006/relationships/hyperlink" Target="https://machinelearningmastery.com/sequence-classification-lstm-recurrent-neural-networks-python-keras/" TargetMode="External"/><Relationship Id="rId4" Type="http://schemas.openxmlformats.org/officeDocument/2006/relationships/hyperlink" Target="https://machinelearningmastery.com/reshape-input-data-long-short-term-memory-networks-keras/"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xmlns="" id="{35AE457D-0397-41A5-A1CF-4C80622841D7}"/>
              </a:ext>
              <a:ext uri="{C183D7F6-B498-43B3-948B-1728B52AA6E4}">
                <adec:decorative xmlns:adec="http://schemas.microsoft.com/office/drawing/2017/decorative" xmlns="" val="1"/>
              </a:ext>
            </a:extLst>
          </p:cNvPr>
          <p:cNvPicPr>
            <a:picLocks noChangeAspect="1"/>
          </p:cNvPicPr>
          <p:nvPr/>
        </p:nvPicPr>
        <p:blipFill rotWithShape="1">
          <a:blip r:embed="rId2" cstate="print">
            <a:extLst>
              <a:ext uri="{BEBA8EAE-BF5A-486C-A8C5-ECC9F3942E4B}">
                <a14:imgProps xmlns:a14="http://schemas.microsoft.com/office/drawing/2010/main">
                  <a14:imgLayer r:embed="rId3">
                    <a14:imgEffect>
                      <a14:saturation sat="33000"/>
                    </a14:imgEffect>
                  </a14:imgLayer>
                </a14:imgProps>
              </a:ext>
              <a:ext uri="{28A0092B-C50C-407E-A947-70E740481C1C}">
                <a14:useLocalDpi xmlns:a14="http://schemas.microsoft.com/office/drawing/2010/main" val="0"/>
              </a:ext>
            </a:extLst>
          </a:blip>
          <a:srcRect/>
          <a:stretch/>
        </p:blipFill>
        <p:spPr>
          <a:xfrm>
            <a:off x="292100" y="362320"/>
            <a:ext cx="11607800" cy="6133360"/>
          </a:xfrm>
          <a:prstGeom prst="rect">
            <a:avLst/>
          </a:prstGeom>
        </p:spPr>
      </p:pic>
      <p:sp>
        <p:nvSpPr>
          <p:cNvPr id="6" name="Rectangle 5">
            <a:extLst>
              <a:ext uri="{FF2B5EF4-FFF2-40B4-BE49-F238E27FC236}">
                <a16:creationId xmlns:a16="http://schemas.microsoft.com/office/drawing/2014/main" xmlns="" id="{3016AF48-2AA8-4B78-82AB-CE8B9E71F21F}"/>
              </a:ext>
              <a:ext uri="{C183D7F6-B498-43B3-948B-1728B52AA6E4}">
                <adec:decorative xmlns:adec="http://schemas.microsoft.com/office/drawing/2017/decorative" xmlns="" val="1"/>
              </a:ext>
            </a:extLst>
          </p:cNvPr>
          <p:cNvSpPr/>
          <p:nvPr/>
        </p:nvSpPr>
        <p:spPr>
          <a:xfrm>
            <a:off x="0" y="1701800"/>
            <a:ext cx="7023100" cy="3454400"/>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xmlns="" id="{3DC4CCBA-12AD-4433-A381-A03661E3D927}"/>
              </a:ext>
            </a:extLst>
          </p:cNvPr>
          <p:cNvSpPr txBox="1"/>
          <p:nvPr/>
        </p:nvSpPr>
        <p:spPr>
          <a:xfrm>
            <a:off x="781507" y="2249929"/>
            <a:ext cx="5786662" cy="1846659"/>
          </a:xfrm>
          <a:prstGeom prst="rect">
            <a:avLst/>
          </a:prstGeom>
          <a:noFill/>
        </p:spPr>
        <p:txBody>
          <a:bodyPr wrap="square" lIns="0" tIns="0" rIns="0" bIns="0" rtlCol="0" anchor="ctr">
            <a:spAutoFit/>
          </a:bodyPr>
          <a:lstStyle/>
          <a:p>
            <a:r>
              <a:rPr lang="en-US" sz="6000" b="1" dirty="0" smtClean="0">
                <a:solidFill>
                  <a:schemeClr val="bg1"/>
                </a:solidFill>
                <a:latin typeface="+mj-lt"/>
              </a:rPr>
              <a:t>Sequence Classification</a:t>
            </a:r>
            <a:endParaRPr lang="en-US" sz="6600" dirty="0">
              <a:solidFill>
                <a:schemeClr val="bg1"/>
              </a:solidFill>
              <a:latin typeface="+mj-lt"/>
            </a:endParaRPr>
          </a:p>
        </p:txBody>
      </p:sp>
      <p:sp>
        <p:nvSpPr>
          <p:cNvPr id="2" name="Title 1" hidden="1">
            <a:extLst>
              <a:ext uri="{FF2B5EF4-FFF2-40B4-BE49-F238E27FC236}">
                <a16:creationId xmlns:a16="http://schemas.microsoft.com/office/drawing/2014/main" xmlns="" id="{BAC4DC87-4412-47EA-869B-E290F40E52AD}"/>
              </a:ext>
            </a:extLst>
          </p:cNvPr>
          <p:cNvSpPr>
            <a:spLocks noGrp="1"/>
          </p:cNvSpPr>
          <p:nvPr>
            <p:ph type="title" idx="4294967295"/>
          </p:nvPr>
        </p:nvSpPr>
        <p:spPr>
          <a:xfrm>
            <a:off x="0" y="365125"/>
            <a:ext cx="10515600" cy="1325563"/>
          </a:xfrm>
        </p:spPr>
        <p:txBody>
          <a:bodyPr/>
          <a:lstStyle/>
          <a:p>
            <a:r>
              <a:rPr lang="en-US" dirty="0"/>
              <a:t>Balanced scorecard slide 1</a:t>
            </a:r>
          </a:p>
        </p:txBody>
      </p:sp>
    </p:spTree>
    <p:extLst>
      <p:ext uri="{BB962C8B-B14F-4D97-AF65-F5344CB8AC3E}">
        <p14:creationId xmlns:p14="http://schemas.microsoft.com/office/powerpoint/2010/main" val="362364906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7A5D2A43-E613-4861-B777-A0FBFF474536}"/>
              </a:ext>
              <a:ext uri="{C183D7F6-B498-43B3-948B-1728B52AA6E4}">
                <adec:decorative xmlns:adec="http://schemas.microsoft.com/office/drawing/2017/decorative" xmlns=""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xmlns="" id="{878E9E76-0170-4D84-BCC3-07E8CC1CF330}"/>
              </a:ext>
              <a:ext uri="{C183D7F6-B498-43B3-948B-1728B52AA6E4}">
                <adec:decorative xmlns:adec="http://schemas.microsoft.com/office/drawing/2017/decorative" xmlns=""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xmlns="" id="{51A4CD4B-F87F-4BE9-AEF5-4E68C5D5552F}"/>
              </a:ext>
            </a:extLst>
          </p:cNvPr>
          <p:cNvSpPr>
            <a:spLocks noGrp="1"/>
          </p:cNvSpPr>
          <p:nvPr>
            <p:ph type="dt" sz="half" idx="10"/>
          </p:nvPr>
        </p:nvSpPr>
        <p:spPr/>
        <p:txBody>
          <a:bodyPr/>
          <a:lstStyle/>
          <a:p>
            <a:fld id="{75C75738-883E-4D82-874A-987559CF11A8}" type="datetime1">
              <a:rPr lang="en-US" smtClean="0"/>
              <a:t>2/27/2019</a:t>
            </a:fld>
            <a:endParaRPr lang="en-US" dirty="0"/>
          </a:p>
        </p:txBody>
      </p:sp>
      <p:sp>
        <p:nvSpPr>
          <p:cNvPr id="4" name="Slide Number Placeholder 3">
            <a:extLst>
              <a:ext uri="{FF2B5EF4-FFF2-40B4-BE49-F238E27FC236}">
                <a16:creationId xmlns:a16="http://schemas.microsoft.com/office/drawing/2014/main" xmlns="" id="{BAF9FE27-70E1-44B2-A8D4-22B1FBB9F461}"/>
              </a:ext>
            </a:extLst>
          </p:cNvPr>
          <p:cNvSpPr>
            <a:spLocks noGrp="1"/>
          </p:cNvSpPr>
          <p:nvPr>
            <p:ph type="sldNum" sz="quarter" idx="12"/>
          </p:nvPr>
        </p:nvSpPr>
        <p:spPr/>
        <p:txBody>
          <a:bodyPr/>
          <a:lstStyle/>
          <a:p>
            <a:fld id="{5A4A7955-6230-48B4-BD8B-A7C460F75945}" type="slidenum">
              <a:rPr lang="en-US" smtClean="0"/>
              <a:t>2</a:t>
            </a:fld>
            <a:endParaRPr lang="en-US" dirty="0"/>
          </a:p>
        </p:txBody>
      </p:sp>
      <p:sp>
        <p:nvSpPr>
          <p:cNvPr id="7" name="Title 6" hidden="1">
            <a:extLst>
              <a:ext uri="{FF2B5EF4-FFF2-40B4-BE49-F238E27FC236}">
                <a16:creationId xmlns:a16="http://schemas.microsoft.com/office/drawing/2014/main" xmlns="" id="{9B326F38-4E3F-467E-B912-22D5333F4202}"/>
              </a:ext>
            </a:extLst>
          </p:cNvPr>
          <p:cNvSpPr>
            <a:spLocks noGrp="1"/>
          </p:cNvSpPr>
          <p:nvPr>
            <p:ph type="title" idx="4294967295"/>
          </p:nvPr>
        </p:nvSpPr>
        <p:spPr>
          <a:xfrm>
            <a:off x="0" y="365125"/>
            <a:ext cx="10515600" cy="1325563"/>
          </a:xfrm>
        </p:spPr>
        <p:txBody>
          <a:bodyPr/>
          <a:lstStyle/>
          <a:p>
            <a:r>
              <a:rPr lang="en-US" dirty="0"/>
              <a:t>Balanced scorecard slide 2</a:t>
            </a:r>
          </a:p>
        </p:txBody>
      </p:sp>
      <p:sp>
        <p:nvSpPr>
          <p:cNvPr id="13" name="TextBox 12">
            <a:extLst>
              <a:ext uri="{FF2B5EF4-FFF2-40B4-BE49-F238E27FC236}">
                <a16:creationId xmlns:a16="http://schemas.microsoft.com/office/drawing/2014/main" xmlns="" id="{63C92C2E-8888-42AB-A36D-D6F2B362B0CD}"/>
              </a:ext>
            </a:extLst>
          </p:cNvPr>
          <p:cNvSpPr txBox="1"/>
          <p:nvPr/>
        </p:nvSpPr>
        <p:spPr>
          <a:xfrm>
            <a:off x="1525702" y="1148836"/>
            <a:ext cx="2943339" cy="492443"/>
          </a:xfrm>
          <a:prstGeom prst="rect">
            <a:avLst/>
          </a:prstGeom>
          <a:noFill/>
        </p:spPr>
        <p:txBody>
          <a:bodyPr wrap="square" lIns="0" tIns="0" rIns="0" bIns="0" rtlCol="0" anchor="ctr">
            <a:spAutoFit/>
          </a:bodyPr>
          <a:lstStyle/>
          <a:p>
            <a:pPr algn="ctr"/>
            <a:r>
              <a:rPr lang="en-US" sz="3200" b="1" dirty="0" smtClean="0">
                <a:latin typeface="+mj-lt"/>
              </a:rPr>
              <a:t>The Problem</a:t>
            </a:r>
            <a:endParaRPr lang="en-US" sz="3600" dirty="0">
              <a:latin typeface="+mj-lt"/>
            </a:endParaRPr>
          </a:p>
        </p:txBody>
      </p:sp>
      <p:sp>
        <p:nvSpPr>
          <p:cNvPr id="14" name="TextBox 13">
            <a:extLst>
              <a:ext uri="{FF2B5EF4-FFF2-40B4-BE49-F238E27FC236}">
                <a16:creationId xmlns:a16="http://schemas.microsoft.com/office/drawing/2014/main" xmlns="" id="{CABF686F-91C6-49D1-A69F-A2D1290E7E30}"/>
              </a:ext>
            </a:extLst>
          </p:cNvPr>
          <p:cNvSpPr txBox="1"/>
          <p:nvPr/>
        </p:nvSpPr>
        <p:spPr>
          <a:xfrm>
            <a:off x="1463904" y="1921882"/>
            <a:ext cx="3066936" cy="2215991"/>
          </a:xfrm>
          <a:prstGeom prst="rect">
            <a:avLst/>
          </a:prstGeom>
          <a:noFill/>
        </p:spPr>
        <p:txBody>
          <a:bodyPr wrap="square" lIns="0" tIns="0" rIns="0" bIns="0" rtlCol="0">
            <a:spAutoFit/>
          </a:bodyPr>
          <a:lstStyle/>
          <a:p>
            <a:pPr algn="ctr"/>
            <a:r>
              <a:rPr lang="en-US" dirty="0" smtClean="0"/>
              <a:t>The committee that determines who enters the Basketball Hall of Fame is not transparent about how those decisions are made. This makes it challenging to predict which current or recently retired players will make it, especially those on the edges.</a:t>
            </a:r>
            <a:endParaRPr lang="en-US" dirty="0"/>
          </a:p>
        </p:txBody>
      </p:sp>
      <p:grpSp>
        <p:nvGrpSpPr>
          <p:cNvPr id="78" name="Group 77" descr="This image is an icon of a bar chart. ">
            <a:extLst>
              <a:ext uri="{FF2B5EF4-FFF2-40B4-BE49-F238E27FC236}">
                <a16:creationId xmlns:a16="http://schemas.microsoft.com/office/drawing/2014/main" xmlns="" id="{ABB60BDA-D4C1-4C07-BE44-8158EF962C92}"/>
              </a:ext>
            </a:extLst>
          </p:cNvPr>
          <p:cNvGrpSpPr/>
          <p:nvPr/>
        </p:nvGrpSpPr>
        <p:grpSpPr>
          <a:xfrm>
            <a:off x="7283722" y="4934265"/>
            <a:ext cx="347679" cy="336153"/>
            <a:chOff x="4892675" y="2501900"/>
            <a:chExt cx="287338" cy="277813"/>
          </a:xfrm>
          <a:solidFill>
            <a:schemeClr val="bg1"/>
          </a:solidFill>
        </p:grpSpPr>
        <p:sp>
          <p:nvSpPr>
            <p:cNvPr id="79" name="Freeform 300">
              <a:extLst>
                <a:ext uri="{FF2B5EF4-FFF2-40B4-BE49-F238E27FC236}">
                  <a16:creationId xmlns:a16="http://schemas.microsoft.com/office/drawing/2014/main" xmlns="" id="{079F1AF8-61FC-4E38-A00F-4F8AC7B28271}"/>
                </a:ext>
              </a:extLst>
            </p:cNvPr>
            <p:cNvSpPr>
              <a:spLocks/>
            </p:cNvSpPr>
            <p:nvPr/>
          </p:nvSpPr>
          <p:spPr bwMode="auto">
            <a:xfrm>
              <a:off x="4924425" y="2501900"/>
              <a:ext cx="227013" cy="157163"/>
            </a:xfrm>
            <a:custGeom>
              <a:avLst/>
              <a:gdLst>
                <a:gd name="T0" fmla="*/ 19 w 712"/>
                <a:gd name="T1" fmla="*/ 494 h 495"/>
                <a:gd name="T2" fmla="*/ 679 w 712"/>
                <a:gd name="T3" fmla="*/ 60 h 495"/>
                <a:gd name="T4" fmla="*/ 668 w 712"/>
                <a:gd name="T5" fmla="*/ 167 h 495"/>
                <a:gd name="T6" fmla="*/ 669 w 712"/>
                <a:gd name="T7" fmla="*/ 173 h 495"/>
                <a:gd name="T8" fmla="*/ 672 w 712"/>
                <a:gd name="T9" fmla="*/ 177 h 495"/>
                <a:gd name="T10" fmla="*/ 677 w 712"/>
                <a:gd name="T11" fmla="*/ 180 h 495"/>
                <a:gd name="T12" fmla="*/ 682 w 712"/>
                <a:gd name="T13" fmla="*/ 180 h 495"/>
                <a:gd name="T14" fmla="*/ 688 w 712"/>
                <a:gd name="T15" fmla="*/ 179 h 495"/>
                <a:gd name="T16" fmla="*/ 696 w 712"/>
                <a:gd name="T17" fmla="*/ 173 h 495"/>
                <a:gd name="T18" fmla="*/ 712 w 712"/>
                <a:gd name="T19" fmla="*/ 31 h 495"/>
                <a:gd name="T20" fmla="*/ 712 w 712"/>
                <a:gd name="T21" fmla="*/ 30 h 495"/>
                <a:gd name="T22" fmla="*/ 712 w 712"/>
                <a:gd name="T23" fmla="*/ 27 h 495"/>
                <a:gd name="T24" fmla="*/ 711 w 712"/>
                <a:gd name="T25" fmla="*/ 24 h 495"/>
                <a:gd name="T26" fmla="*/ 710 w 712"/>
                <a:gd name="T27" fmla="*/ 22 h 495"/>
                <a:gd name="T28" fmla="*/ 710 w 712"/>
                <a:gd name="T29" fmla="*/ 22 h 495"/>
                <a:gd name="T30" fmla="*/ 707 w 712"/>
                <a:gd name="T31" fmla="*/ 20 h 495"/>
                <a:gd name="T32" fmla="*/ 705 w 712"/>
                <a:gd name="T33" fmla="*/ 17 h 495"/>
                <a:gd name="T34" fmla="*/ 702 w 712"/>
                <a:gd name="T35" fmla="*/ 16 h 495"/>
                <a:gd name="T36" fmla="*/ 700 w 712"/>
                <a:gd name="T37" fmla="*/ 15 h 495"/>
                <a:gd name="T38" fmla="*/ 699 w 712"/>
                <a:gd name="T39" fmla="*/ 15 h 495"/>
                <a:gd name="T40" fmla="*/ 561 w 712"/>
                <a:gd name="T41" fmla="*/ 0 h 495"/>
                <a:gd name="T42" fmla="*/ 555 w 712"/>
                <a:gd name="T43" fmla="*/ 1 h 495"/>
                <a:gd name="T44" fmla="*/ 551 w 712"/>
                <a:gd name="T45" fmla="*/ 6 h 495"/>
                <a:gd name="T46" fmla="*/ 548 w 712"/>
                <a:gd name="T47" fmla="*/ 11 h 495"/>
                <a:gd name="T48" fmla="*/ 547 w 712"/>
                <a:gd name="T49" fmla="*/ 16 h 495"/>
                <a:gd name="T50" fmla="*/ 549 w 712"/>
                <a:gd name="T51" fmla="*/ 22 h 495"/>
                <a:gd name="T52" fmla="*/ 552 w 712"/>
                <a:gd name="T53" fmla="*/ 27 h 495"/>
                <a:gd name="T54" fmla="*/ 557 w 712"/>
                <a:gd name="T55" fmla="*/ 29 h 495"/>
                <a:gd name="T56" fmla="*/ 654 w 712"/>
                <a:gd name="T57" fmla="*/ 41 h 495"/>
                <a:gd name="T58" fmla="*/ 4 w 712"/>
                <a:gd name="T59" fmla="*/ 469 h 495"/>
                <a:gd name="T60" fmla="*/ 1 w 712"/>
                <a:gd name="T61" fmla="*/ 473 h 495"/>
                <a:gd name="T62" fmla="*/ 0 w 712"/>
                <a:gd name="T63" fmla="*/ 480 h 495"/>
                <a:gd name="T64" fmla="*/ 1 w 712"/>
                <a:gd name="T65" fmla="*/ 485 h 495"/>
                <a:gd name="T66" fmla="*/ 5 w 712"/>
                <a:gd name="T67" fmla="*/ 490 h 495"/>
                <a:gd name="T68" fmla="*/ 11 w 712"/>
                <a:gd name="T69" fmla="*/ 494 h 4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12" h="495">
                  <a:moveTo>
                    <a:pt x="15" y="495"/>
                  </a:moveTo>
                  <a:lnTo>
                    <a:pt x="19" y="494"/>
                  </a:lnTo>
                  <a:lnTo>
                    <a:pt x="23" y="493"/>
                  </a:lnTo>
                  <a:lnTo>
                    <a:pt x="679" y="60"/>
                  </a:lnTo>
                  <a:lnTo>
                    <a:pt x="668" y="164"/>
                  </a:lnTo>
                  <a:lnTo>
                    <a:pt x="668" y="167"/>
                  </a:lnTo>
                  <a:lnTo>
                    <a:pt x="668" y="170"/>
                  </a:lnTo>
                  <a:lnTo>
                    <a:pt x="669" y="173"/>
                  </a:lnTo>
                  <a:lnTo>
                    <a:pt x="671" y="175"/>
                  </a:lnTo>
                  <a:lnTo>
                    <a:pt x="672" y="177"/>
                  </a:lnTo>
                  <a:lnTo>
                    <a:pt x="675" y="179"/>
                  </a:lnTo>
                  <a:lnTo>
                    <a:pt x="677" y="180"/>
                  </a:lnTo>
                  <a:lnTo>
                    <a:pt x="681" y="180"/>
                  </a:lnTo>
                  <a:lnTo>
                    <a:pt x="682" y="180"/>
                  </a:lnTo>
                  <a:lnTo>
                    <a:pt x="682" y="180"/>
                  </a:lnTo>
                  <a:lnTo>
                    <a:pt x="688" y="179"/>
                  </a:lnTo>
                  <a:lnTo>
                    <a:pt x="692" y="177"/>
                  </a:lnTo>
                  <a:lnTo>
                    <a:pt x="696" y="173"/>
                  </a:lnTo>
                  <a:lnTo>
                    <a:pt x="697" y="168"/>
                  </a:lnTo>
                  <a:lnTo>
                    <a:pt x="712" y="31"/>
                  </a:lnTo>
                  <a:lnTo>
                    <a:pt x="712" y="31"/>
                  </a:lnTo>
                  <a:lnTo>
                    <a:pt x="712" y="30"/>
                  </a:lnTo>
                  <a:lnTo>
                    <a:pt x="712" y="28"/>
                  </a:lnTo>
                  <a:lnTo>
                    <a:pt x="712" y="27"/>
                  </a:lnTo>
                  <a:lnTo>
                    <a:pt x="712" y="25"/>
                  </a:lnTo>
                  <a:lnTo>
                    <a:pt x="711" y="24"/>
                  </a:lnTo>
                  <a:lnTo>
                    <a:pt x="711" y="23"/>
                  </a:lnTo>
                  <a:lnTo>
                    <a:pt x="710" y="22"/>
                  </a:lnTo>
                  <a:lnTo>
                    <a:pt x="710" y="22"/>
                  </a:lnTo>
                  <a:lnTo>
                    <a:pt x="710" y="22"/>
                  </a:lnTo>
                  <a:lnTo>
                    <a:pt x="709" y="21"/>
                  </a:lnTo>
                  <a:lnTo>
                    <a:pt x="707" y="20"/>
                  </a:lnTo>
                  <a:lnTo>
                    <a:pt x="706" y="18"/>
                  </a:lnTo>
                  <a:lnTo>
                    <a:pt x="705" y="17"/>
                  </a:lnTo>
                  <a:lnTo>
                    <a:pt x="704" y="17"/>
                  </a:lnTo>
                  <a:lnTo>
                    <a:pt x="702" y="16"/>
                  </a:lnTo>
                  <a:lnTo>
                    <a:pt x="701" y="16"/>
                  </a:lnTo>
                  <a:lnTo>
                    <a:pt x="700" y="15"/>
                  </a:lnTo>
                  <a:lnTo>
                    <a:pt x="699" y="15"/>
                  </a:lnTo>
                  <a:lnTo>
                    <a:pt x="699" y="15"/>
                  </a:lnTo>
                  <a:lnTo>
                    <a:pt x="564" y="0"/>
                  </a:lnTo>
                  <a:lnTo>
                    <a:pt x="561" y="0"/>
                  </a:lnTo>
                  <a:lnTo>
                    <a:pt x="557" y="0"/>
                  </a:lnTo>
                  <a:lnTo>
                    <a:pt x="555" y="1"/>
                  </a:lnTo>
                  <a:lnTo>
                    <a:pt x="553" y="3"/>
                  </a:lnTo>
                  <a:lnTo>
                    <a:pt x="551" y="6"/>
                  </a:lnTo>
                  <a:lnTo>
                    <a:pt x="549" y="8"/>
                  </a:lnTo>
                  <a:lnTo>
                    <a:pt x="548" y="11"/>
                  </a:lnTo>
                  <a:lnTo>
                    <a:pt x="547" y="13"/>
                  </a:lnTo>
                  <a:lnTo>
                    <a:pt x="547" y="16"/>
                  </a:lnTo>
                  <a:lnTo>
                    <a:pt x="548" y="20"/>
                  </a:lnTo>
                  <a:lnTo>
                    <a:pt x="549" y="22"/>
                  </a:lnTo>
                  <a:lnTo>
                    <a:pt x="550" y="25"/>
                  </a:lnTo>
                  <a:lnTo>
                    <a:pt x="552" y="27"/>
                  </a:lnTo>
                  <a:lnTo>
                    <a:pt x="554" y="28"/>
                  </a:lnTo>
                  <a:lnTo>
                    <a:pt x="557" y="29"/>
                  </a:lnTo>
                  <a:lnTo>
                    <a:pt x="561" y="30"/>
                  </a:lnTo>
                  <a:lnTo>
                    <a:pt x="654" y="41"/>
                  </a:lnTo>
                  <a:lnTo>
                    <a:pt x="6" y="467"/>
                  </a:lnTo>
                  <a:lnTo>
                    <a:pt x="4" y="469"/>
                  </a:lnTo>
                  <a:lnTo>
                    <a:pt x="2" y="471"/>
                  </a:lnTo>
                  <a:lnTo>
                    <a:pt x="1" y="473"/>
                  </a:lnTo>
                  <a:lnTo>
                    <a:pt x="0" y="477"/>
                  </a:lnTo>
                  <a:lnTo>
                    <a:pt x="0" y="480"/>
                  </a:lnTo>
                  <a:lnTo>
                    <a:pt x="0" y="482"/>
                  </a:lnTo>
                  <a:lnTo>
                    <a:pt x="1" y="485"/>
                  </a:lnTo>
                  <a:lnTo>
                    <a:pt x="2" y="488"/>
                  </a:lnTo>
                  <a:lnTo>
                    <a:pt x="5" y="490"/>
                  </a:lnTo>
                  <a:lnTo>
                    <a:pt x="8" y="493"/>
                  </a:lnTo>
                  <a:lnTo>
                    <a:pt x="11" y="494"/>
                  </a:lnTo>
                  <a:lnTo>
                    <a:pt x="15" y="49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sp>
          <p:nvSpPr>
            <p:cNvPr id="80" name="Freeform 301">
              <a:extLst>
                <a:ext uri="{FF2B5EF4-FFF2-40B4-BE49-F238E27FC236}">
                  <a16:creationId xmlns:a16="http://schemas.microsoft.com/office/drawing/2014/main" xmlns="" id="{12F6D320-A2D7-49AA-A59C-B7DFD83EB68C}"/>
                </a:ext>
              </a:extLst>
            </p:cNvPr>
            <p:cNvSpPr>
              <a:spLocks/>
            </p:cNvSpPr>
            <p:nvPr/>
          </p:nvSpPr>
          <p:spPr bwMode="auto">
            <a:xfrm>
              <a:off x="4892675" y="2587625"/>
              <a:ext cx="287338" cy="192088"/>
            </a:xfrm>
            <a:custGeom>
              <a:avLst/>
              <a:gdLst>
                <a:gd name="T0" fmla="*/ 843 w 903"/>
                <a:gd name="T1" fmla="*/ 572 h 602"/>
                <a:gd name="T2" fmla="*/ 842 w 903"/>
                <a:gd name="T3" fmla="*/ 12 h 602"/>
                <a:gd name="T4" fmla="*/ 840 w 903"/>
                <a:gd name="T5" fmla="*/ 7 h 602"/>
                <a:gd name="T6" fmla="*/ 835 w 903"/>
                <a:gd name="T7" fmla="*/ 3 h 602"/>
                <a:gd name="T8" fmla="*/ 830 w 903"/>
                <a:gd name="T9" fmla="*/ 1 h 602"/>
                <a:gd name="T10" fmla="*/ 707 w 903"/>
                <a:gd name="T11" fmla="*/ 0 h 602"/>
                <a:gd name="T12" fmla="*/ 701 w 903"/>
                <a:gd name="T13" fmla="*/ 2 h 602"/>
                <a:gd name="T14" fmla="*/ 696 w 903"/>
                <a:gd name="T15" fmla="*/ 5 h 602"/>
                <a:gd name="T16" fmla="*/ 693 w 903"/>
                <a:gd name="T17" fmla="*/ 9 h 602"/>
                <a:gd name="T18" fmla="*/ 692 w 903"/>
                <a:gd name="T19" fmla="*/ 16 h 602"/>
                <a:gd name="T20" fmla="*/ 632 w 903"/>
                <a:gd name="T21" fmla="*/ 572 h 602"/>
                <a:gd name="T22" fmla="*/ 632 w 903"/>
                <a:gd name="T23" fmla="*/ 163 h 602"/>
                <a:gd name="T24" fmla="*/ 629 w 903"/>
                <a:gd name="T25" fmla="*/ 157 h 602"/>
                <a:gd name="T26" fmla="*/ 625 w 903"/>
                <a:gd name="T27" fmla="*/ 153 h 602"/>
                <a:gd name="T28" fmla="*/ 620 w 903"/>
                <a:gd name="T29" fmla="*/ 151 h 602"/>
                <a:gd name="T30" fmla="*/ 496 w 903"/>
                <a:gd name="T31" fmla="*/ 151 h 602"/>
                <a:gd name="T32" fmla="*/ 490 w 903"/>
                <a:gd name="T33" fmla="*/ 152 h 602"/>
                <a:gd name="T34" fmla="*/ 486 w 903"/>
                <a:gd name="T35" fmla="*/ 155 h 602"/>
                <a:gd name="T36" fmla="*/ 482 w 903"/>
                <a:gd name="T37" fmla="*/ 159 h 602"/>
                <a:gd name="T38" fmla="*/ 481 w 903"/>
                <a:gd name="T39" fmla="*/ 166 h 602"/>
                <a:gd name="T40" fmla="*/ 421 w 903"/>
                <a:gd name="T41" fmla="*/ 572 h 602"/>
                <a:gd name="T42" fmla="*/ 420 w 903"/>
                <a:gd name="T43" fmla="*/ 313 h 602"/>
                <a:gd name="T44" fmla="*/ 418 w 903"/>
                <a:gd name="T45" fmla="*/ 307 h 602"/>
                <a:gd name="T46" fmla="*/ 414 w 903"/>
                <a:gd name="T47" fmla="*/ 304 h 602"/>
                <a:gd name="T48" fmla="*/ 408 w 903"/>
                <a:gd name="T49" fmla="*/ 302 h 602"/>
                <a:gd name="T50" fmla="*/ 285 w 903"/>
                <a:gd name="T51" fmla="*/ 301 h 602"/>
                <a:gd name="T52" fmla="*/ 280 w 903"/>
                <a:gd name="T53" fmla="*/ 302 h 602"/>
                <a:gd name="T54" fmla="*/ 274 w 903"/>
                <a:gd name="T55" fmla="*/ 305 h 602"/>
                <a:gd name="T56" fmla="*/ 271 w 903"/>
                <a:gd name="T57" fmla="*/ 311 h 602"/>
                <a:gd name="T58" fmla="*/ 270 w 903"/>
                <a:gd name="T59" fmla="*/ 316 h 602"/>
                <a:gd name="T60" fmla="*/ 210 w 903"/>
                <a:gd name="T61" fmla="*/ 572 h 602"/>
                <a:gd name="T62" fmla="*/ 210 w 903"/>
                <a:gd name="T63" fmla="*/ 464 h 602"/>
                <a:gd name="T64" fmla="*/ 208 w 903"/>
                <a:gd name="T65" fmla="*/ 459 h 602"/>
                <a:gd name="T66" fmla="*/ 204 w 903"/>
                <a:gd name="T67" fmla="*/ 454 h 602"/>
                <a:gd name="T68" fmla="*/ 198 w 903"/>
                <a:gd name="T69" fmla="*/ 452 h 602"/>
                <a:gd name="T70" fmla="*/ 75 w 903"/>
                <a:gd name="T71" fmla="*/ 452 h 602"/>
                <a:gd name="T72" fmla="*/ 69 w 903"/>
                <a:gd name="T73" fmla="*/ 453 h 602"/>
                <a:gd name="T74" fmla="*/ 64 w 903"/>
                <a:gd name="T75" fmla="*/ 457 h 602"/>
                <a:gd name="T76" fmla="*/ 61 w 903"/>
                <a:gd name="T77" fmla="*/ 461 h 602"/>
                <a:gd name="T78" fmla="*/ 60 w 903"/>
                <a:gd name="T79" fmla="*/ 467 h 602"/>
                <a:gd name="T80" fmla="*/ 15 w 903"/>
                <a:gd name="T81" fmla="*/ 572 h 602"/>
                <a:gd name="T82" fmla="*/ 8 w 903"/>
                <a:gd name="T83" fmla="*/ 573 h 602"/>
                <a:gd name="T84" fmla="*/ 4 w 903"/>
                <a:gd name="T85" fmla="*/ 577 h 602"/>
                <a:gd name="T86" fmla="*/ 1 w 903"/>
                <a:gd name="T87" fmla="*/ 581 h 602"/>
                <a:gd name="T88" fmla="*/ 0 w 903"/>
                <a:gd name="T89" fmla="*/ 587 h 602"/>
                <a:gd name="T90" fmla="*/ 1 w 903"/>
                <a:gd name="T91" fmla="*/ 593 h 602"/>
                <a:gd name="T92" fmla="*/ 4 w 903"/>
                <a:gd name="T93" fmla="*/ 598 h 602"/>
                <a:gd name="T94" fmla="*/ 8 w 903"/>
                <a:gd name="T95" fmla="*/ 601 h 602"/>
                <a:gd name="T96" fmla="*/ 15 w 903"/>
                <a:gd name="T97" fmla="*/ 602 h 602"/>
                <a:gd name="T98" fmla="*/ 195 w 903"/>
                <a:gd name="T99" fmla="*/ 602 h 602"/>
                <a:gd name="T100" fmla="*/ 406 w 903"/>
                <a:gd name="T101" fmla="*/ 602 h 602"/>
                <a:gd name="T102" fmla="*/ 617 w 903"/>
                <a:gd name="T103" fmla="*/ 602 h 602"/>
                <a:gd name="T104" fmla="*/ 828 w 903"/>
                <a:gd name="T105" fmla="*/ 602 h 602"/>
                <a:gd name="T106" fmla="*/ 891 w 903"/>
                <a:gd name="T107" fmla="*/ 602 h 602"/>
                <a:gd name="T108" fmla="*/ 896 w 903"/>
                <a:gd name="T109" fmla="*/ 600 h 602"/>
                <a:gd name="T110" fmla="*/ 900 w 903"/>
                <a:gd name="T111" fmla="*/ 596 h 602"/>
                <a:gd name="T112" fmla="*/ 902 w 903"/>
                <a:gd name="T113" fmla="*/ 591 h 602"/>
                <a:gd name="T114" fmla="*/ 902 w 903"/>
                <a:gd name="T115" fmla="*/ 584 h 602"/>
                <a:gd name="T116" fmla="*/ 900 w 903"/>
                <a:gd name="T117" fmla="*/ 579 h 602"/>
                <a:gd name="T118" fmla="*/ 896 w 903"/>
                <a:gd name="T119" fmla="*/ 575 h 602"/>
                <a:gd name="T120" fmla="*/ 891 w 903"/>
                <a:gd name="T121" fmla="*/ 572 h 6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03" h="602">
                  <a:moveTo>
                    <a:pt x="888" y="572"/>
                  </a:moveTo>
                  <a:lnTo>
                    <a:pt x="843" y="572"/>
                  </a:lnTo>
                  <a:lnTo>
                    <a:pt x="843" y="16"/>
                  </a:lnTo>
                  <a:lnTo>
                    <a:pt x="842" y="12"/>
                  </a:lnTo>
                  <a:lnTo>
                    <a:pt x="842" y="9"/>
                  </a:lnTo>
                  <a:lnTo>
                    <a:pt x="840" y="7"/>
                  </a:lnTo>
                  <a:lnTo>
                    <a:pt x="839" y="5"/>
                  </a:lnTo>
                  <a:lnTo>
                    <a:pt x="835" y="3"/>
                  </a:lnTo>
                  <a:lnTo>
                    <a:pt x="833" y="2"/>
                  </a:lnTo>
                  <a:lnTo>
                    <a:pt x="830" y="1"/>
                  </a:lnTo>
                  <a:lnTo>
                    <a:pt x="828" y="1"/>
                  </a:lnTo>
                  <a:lnTo>
                    <a:pt x="707" y="0"/>
                  </a:lnTo>
                  <a:lnTo>
                    <a:pt x="704" y="1"/>
                  </a:lnTo>
                  <a:lnTo>
                    <a:pt x="701" y="2"/>
                  </a:lnTo>
                  <a:lnTo>
                    <a:pt x="698" y="3"/>
                  </a:lnTo>
                  <a:lnTo>
                    <a:pt x="696" y="5"/>
                  </a:lnTo>
                  <a:lnTo>
                    <a:pt x="695" y="7"/>
                  </a:lnTo>
                  <a:lnTo>
                    <a:pt x="693" y="9"/>
                  </a:lnTo>
                  <a:lnTo>
                    <a:pt x="693" y="12"/>
                  </a:lnTo>
                  <a:lnTo>
                    <a:pt x="692" y="16"/>
                  </a:lnTo>
                  <a:lnTo>
                    <a:pt x="692" y="572"/>
                  </a:lnTo>
                  <a:lnTo>
                    <a:pt x="632" y="572"/>
                  </a:lnTo>
                  <a:lnTo>
                    <a:pt x="632" y="166"/>
                  </a:lnTo>
                  <a:lnTo>
                    <a:pt x="632" y="163"/>
                  </a:lnTo>
                  <a:lnTo>
                    <a:pt x="630" y="159"/>
                  </a:lnTo>
                  <a:lnTo>
                    <a:pt x="629" y="157"/>
                  </a:lnTo>
                  <a:lnTo>
                    <a:pt x="627" y="155"/>
                  </a:lnTo>
                  <a:lnTo>
                    <a:pt x="625" y="153"/>
                  </a:lnTo>
                  <a:lnTo>
                    <a:pt x="623" y="152"/>
                  </a:lnTo>
                  <a:lnTo>
                    <a:pt x="620" y="151"/>
                  </a:lnTo>
                  <a:lnTo>
                    <a:pt x="617" y="151"/>
                  </a:lnTo>
                  <a:lnTo>
                    <a:pt x="496" y="151"/>
                  </a:lnTo>
                  <a:lnTo>
                    <a:pt x="493" y="151"/>
                  </a:lnTo>
                  <a:lnTo>
                    <a:pt x="490" y="152"/>
                  </a:lnTo>
                  <a:lnTo>
                    <a:pt x="488" y="153"/>
                  </a:lnTo>
                  <a:lnTo>
                    <a:pt x="486" y="155"/>
                  </a:lnTo>
                  <a:lnTo>
                    <a:pt x="484" y="157"/>
                  </a:lnTo>
                  <a:lnTo>
                    <a:pt x="482" y="159"/>
                  </a:lnTo>
                  <a:lnTo>
                    <a:pt x="481" y="163"/>
                  </a:lnTo>
                  <a:lnTo>
                    <a:pt x="481" y="166"/>
                  </a:lnTo>
                  <a:lnTo>
                    <a:pt x="481" y="572"/>
                  </a:lnTo>
                  <a:lnTo>
                    <a:pt x="421" y="572"/>
                  </a:lnTo>
                  <a:lnTo>
                    <a:pt x="421" y="316"/>
                  </a:lnTo>
                  <a:lnTo>
                    <a:pt x="420" y="313"/>
                  </a:lnTo>
                  <a:lnTo>
                    <a:pt x="420" y="311"/>
                  </a:lnTo>
                  <a:lnTo>
                    <a:pt x="418" y="307"/>
                  </a:lnTo>
                  <a:lnTo>
                    <a:pt x="417" y="305"/>
                  </a:lnTo>
                  <a:lnTo>
                    <a:pt x="414" y="304"/>
                  </a:lnTo>
                  <a:lnTo>
                    <a:pt x="412" y="302"/>
                  </a:lnTo>
                  <a:lnTo>
                    <a:pt x="408" y="302"/>
                  </a:lnTo>
                  <a:lnTo>
                    <a:pt x="406" y="301"/>
                  </a:lnTo>
                  <a:lnTo>
                    <a:pt x="285" y="301"/>
                  </a:lnTo>
                  <a:lnTo>
                    <a:pt x="283" y="302"/>
                  </a:lnTo>
                  <a:lnTo>
                    <a:pt x="280" y="302"/>
                  </a:lnTo>
                  <a:lnTo>
                    <a:pt x="278" y="304"/>
                  </a:lnTo>
                  <a:lnTo>
                    <a:pt x="274" y="305"/>
                  </a:lnTo>
                  <a:lnTo>
                    <a:pt x="273" y="307"/>
                  </a:lnTo>
                  <a:lnTo>
                    <a:pt x="271" y="311"/>
                  </a:lnTo>
                  <a:lnTo>
                    <a:pt x="271" y="313"/>
                  </a:lnTo>
                  <a:lnTo>
                    <a:pt x="270" y="316"/>
                  </a:lnTo>
                  <a:lnTo>
                    <a:pt x="270" y="572"/>
                  </a:lnTo>
                  <a:lnTo>
                    <a:pt x="210" y="572"/>
                  </a:lnTo>
                  <a:lnTo>
                    <a:pt x="210" y="467"/>
                  </a:lnTo>
                  <a:lnTo>
                    <a:pt x="210" y="464"/>
                  </a:lnTo>
                  <a:lnTo>
                    <a:pt x="209" y="461"/>
                  </a:lnTo>
                  <a:lnTo>
                    <a:pt x="208" y="459"/>
                  </a:lnTo>
                  <a:lnTo>
                    <a:pt x="206" y="457"/>
                  </a:lnTo>
                  <a:lnTo>
                    <a:pt x="204" y="454"/>
                  </a:lnTo>
                  <a:lnTo>
                    <a:pt x="201" y="453"/>
                  </a:lnTo>
                  <a:lnTo>
                    <a:pt x="198" y="452"/>
                  </a:lnTo>
                  <a:lnTo>
                    <a:pt x="195" y="452"/>
                  </a:lnTo>
                  <a:lnTo>
                    <a:pt x="75" y="452"/>
                  </a:lnTo>
                  <a:lnTo>
                    <a:pt x="72" y="452"/>
                  </a:lnTo>
                  <a:lnTo>
                    <a:pt x="69" y="453"/>
                  </a:lnTo>
                  <a:lnTo>
                    <a:pt x="66" y="454"/>
                  </a:lnTo>
                  <a:lnTo>
                    <a:pt x="64" y="457"/>
                  </a:lnTo>
                  <a:lnTo>
                    <a:pt x="62" y="459"/>
                  </a:lnTo>
                  <a:lnTo>
                    <a:pt x="61" y="461"/>
                  </a:lnTo>
                  <a:lnTo>
                    <a:pt x="60" y="464"/>
                  </a:lnTo>
                  <a:lnTo>
                    <a:pt x="60" y="467"/>
                  </a:lnTo>
                  <a:lnTo>
                    <a:pt x="60" y="572"/>
                  </a:lnTo>
                  <a:lnTo>
                    <a:pt x="15" y="572"/>
                  </a:lnTo>
                  <a:lnTo>
                    <a:pt x="12" y="572"/>
                  </a:lnTo>
                  <a:lnTo>
                    <a:pt x="8" y="573"/>
                  </a:lnTo>
                  <a:lnTo>
                    <a:pt x="6" y="575"/>
                  </a:lnTo>
                  <a:lnTo>
                    <a:pt x="4" y="577"/>
                  </a:lnTo>
                  <a:lnTo>
                    <a:pt x="2" y="579"/>
                  </a:lnTo>
                  <a:lnTo>
                    <a:pt x="1" y="581"/>
                  </a:lnTo>
                  <a:lnTo>
                    <a:pt x="0" y="584"/>
                  </a:lnTo>
                  <a:lnTo>
                    <a:pt x="0" y="587"/>
                  </a:lnTo>
                  <a:lnTo>
                    <a:pt x="0" y="591"/>
                  </a:lnTo>
                  <a:lnTo>
                    <a:pt x="1" y="593"/>
                  </a:lnTo>
                  <a:lnTo>
                    <a:pt x="2" y="596"/>
                  </a:lnTo>
                  <a:lnTo>
                    <a:pt x="4" y="598"/>
                  </a:lnTo>
                  <a:lnTo>
                    <a:pt x="6" y="600"/>
                  </a:lnTo>
                  <a:lnTo>
                    <a:pt x="8" y="601"/>
                  </a:lnTo>
                  <a:lnTo>
                    <a:pt x="12" y="602"/>
                  </a:lnTo>
                  <a:lnTo>
                    <a:pt x="15" y="602"/>
                  </a:lnTo>
                  <a:lnTo>
                    <a:pt x="75" y="602"/>
                  </a:lnTo>
                  <a:lnTo>
                    <a:pt x="195" y="602"/>
                  </a:lnTo>
                  <a:lnTo>
                    <a:pt x="285" y="602"/>
                  </a:lnTo>
                  <a:lnTo>
                    <a:pt x="406" y="602"/>
                  </a:lnTo>
                  <a:lnTo>
                    <a:pt x="496" y="602"/>
                  </a:lnTo>
                  <a:lnTo>
                    <a:pt x="617" y="602"/>
                  </a:lnTo>
                  <a:lnTo>
                    <a:pt x="707" y="602"/>
                  </a:lnTo>
                  <a:lnTo>
                    <a:pt x="828" y="602"/>
                  </a:lnTo>
                  <a:lnTo>
                    <a:pt x="888" y="602"/>
                  </a:lnTo>
                  <a:lnTo>
                    <a:pt x="891" y="602"/>
                  </a:lnTo>
                  <a:lnTo>
                    <a:pt x="893" y="601"/>
                  </a:lnTo>
                  <a:lnTo>
                    <a:pt x="896" y="600"/>
                  </a:lnTo>
                  <a:lnTo>
                    <a:pt x="899" y="598"/>
                  </a:lnTo>
                  <a:lnTo>
                    <a:pt x="900" y="596"/>
                  </a:lnTo>
                  <a:lnTo>
                    <a:pt x="902" y="593"/>
                  </a:lnTo>
                  <a:lnTo>
                    <a:pt x="902" y="591"/>
                  </a:lnTo>
                  <a:lnTo>
                    <a:pt x="903" y="587"/>
                  </a:lnTo>
                  <a:lnTo>
                    <a:pt x="902" y="584"/>
                  </a:lnTo>
                  <a:lnTo>
                    <a:pt x="902" y="581"/>
                  </a:lnTo>
                  <a:lnTo>
                    <a:pt x="900" y="579"/>
                  </a:lnTo>
                  <a:lnTo>
                    <a:pt x="899" y="577"/>
                  </a:lnTo>
                  <a:lnTo>
                    <a:pt x="896" y="575"/>
                  </a:lnTo>
                  <a:lnTo>
                    <a:pt x="893" y="573"/>
                  </a:lnTo>
                  <a:lnTo>
                    <a:pt x="891" y="572"/>
                  </a:lnTo>
                  <a:lnTo>
                    <a:pt x="888" y="572"/>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en-US" dirty="0"/>
            </a:p>
          </p:txBody>
        </p:sp>
      </p:grpSp>
      <p:sp>
        <p:nvSpPr>
          <p:cNvPr id="48" name="TextBox 47">
            <a:extLst>
              <a:ext uri="{FF2B5EF4-FFF2-40B4-BE49-F238E27FC236}">
                <a16:creationId xmlns:a16="http://schemas.microsoft.com/office/drawing/2014/main" xmlns="" id="{63C92C2E-8888-42AB-A36D-D6F2B362B0CD}"/>
              </a:ext>
            </a:extLst>
          </p:cNvPr>
          <p:cNvSpPr txBox="1"/>
          <p:nvPr/>
        </p:nvSpPr>
        <p:spPr>
          <a:xfrm>
            <a:off x="7276914" y="1148835"/>
            <a:ext cx="2943339" cy="492443"/>
          </a:xfrm>
          <a:prstGeom prst="rect">
            <a:avLst/>
          </a:prstGeom>
          <a:noFill/>
        </p:spPr>
        <p:txBody>
          <a:bodyPr wrap="square" lIns="0" tIns="0" rIns="0" bIns="0" rtlCol="0" anchor="ctr">
            <a:spAutoFit/>
          </a:bodyPr>
          <a:lstStyle/>
          <a:p>
            <a:pPr algn="ctr"/>
            <a:r>
              <a:rPr lang="en-US" sz="3200" b="1" dirty="0" smtClean="0">
                <a:latin typeface="+mj-lt"/>
              </a:rPr>
              <a:t>The Goal</a:t>
            </a:r>
            <a:endParaRPr lang="en-US" sz="3600" dirty="0">
              <a:latin typeface="+mj-lt"/>
            </a:endParaRPr>
          </a:p>
        </p:txBody>
      </p:sp>
      <p:sp>
        <p:nvSpPr>
          <p:cNvPr id="49" name="TextBox 48">
            <a:extLst>
              <a:ext uri="{FF2B5EF4-FFF2-40B4-BE49-F238E27FC236}">
                <a16:creationId xmlns:a16="http://schemas.microsoft.com/office/drawing/2014/main" xmlns="" id="{CABF686F-91C6-49D1-A69F-A2D1290E7E30}"/>
              </a:ext>
            </a:extLst>
          </p:cNvPr>
          <p:cNvSpPr txBox="1"/>
          <p:nvPr/>
        </p:nvSpPr>
        <p:spPr>
          <a:xfrm>
            <a:off x="6491417" y="2082519"/>
            <a:ext cx="4514334" cy="1107996"/>
          </a:xfrm>
          <a:prstGeom prst="rect">
            <a:avLst/>
          </a:prstGeom>
          <a:noFill/>
        </p:spPr>
        <p:txBody>
          <a:bodyPr wrap="square" lIns="0" tIns="0" rIns="0" bIns="0" rtlCol="0">
            <a:spAutoFit/>
          </a:bodyPr>
          <a:lstStyle/>
          <a:p>
            <a:pPr marL="285750" indent="-285750">
              <a:buFont typeface="Arial" panose="020B0604020202020204" pitchFamily="34" charset="0"/>
              <a:buChar char="•"/>
            </a:pPr>
            <a:r>
              <a:rPr lang="en-US" dirty="0" smtClean="0"/>
              <a:t>Predict if a player will or should be a hall of famer</a:t>
            </a:r>
          </a:p>
          <a:p>
            <a:pPr marL="285750" indent="-285750">
              <a:buFont typeface="Arial" panose="020B0604020202020204" pitchFamily="34" charset="0"/>
              <a:buChar char="•"/>
            </a:pPr>
            <a:r>
              <a:rPr lang="en-US" dirty="0" smtClean="0"/>
              <a:t>Determine which metrics are the strongest indicators of a hall of famer</a:t>
            </a:r>
            <a:endParaRPr lang="en-US" dirty="0"/>
          </a:p>
        </p:txBody>
      </p:sp>
    </p:spTree>
    <p:extLst>
      <p:ext uri="{BB962C8B-B14F-4D97-AF65-F5344CB8AC3E}">
        <p14:creationId xmlns:p14="http://schemas.microsoft.com/office/powerpoint/2010/main" val="38751465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7A5D2A43-E613-4861-B777-A0FBFF474536}"/>
              </a:ext>
              <a:ext uri="{C183D7F6-B498-43B3-948B-1728B52AA6E4}">
                <adec:decorative xmlns:adec="http://schemas.microsoft.com/office/drawing/2017/decorative" xmlns=""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xmlns="" id="{878E9E76-0170-4D84-BCC3-07E8CC1CF330}"/>
              </a:ext>
              <a:ext uri="{C183D7F6-B498-43B3-948B-1728B52AA6E4}">
                <adec:decorative xmlns:adec="http://schemas.microsoft.com/office/drawing/2017/decorative" xmlns=""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xmlns="" id="{51A4CD4B-F87F-4BE9-AEF5-4E68C5D5552F}"/>
              </a:ext>
            </a:extLst>
          </p:cNvPr>
          <p:cNvSpPr>
            <a:spLocks noGrp="1"/>
          </p:cNvSpPr>
          <p:nvPr>
            <p:ph type="dt" sz="half" idx="10"/>
          </p:nvPr>
        </p:nvSpPr>
        <p:spPr/>
        <p:txBody>
          <a:bodyPr/>
          <a:lstStyle/>
          <a:p>
            <a:fld id="{75C75738-883E-4D82-874A-987559CF11A8}" type="datetime1">
              <a:rPr lang="en-US" smtClean="0"/>
              <a:t>2/27/2019</a:t>
            </a:fld>
            <a:endParaRPr lang="en-US" dirty="0"/>
          </a:p>
        </p:txBody>
      </p:sp>
      <p:sp>
        <p:nvSpPr>
          <p:cNvPr id="4" name="Slide Number Placeholder 3">
            <a:extLst>
              <a:ext uri="{FF2B5EF4-FFF2-40B4-BE49-F238E27FC236}">
                <a16:creationId xmlns:a16="http://schemas.microsoft.com/office/drawing/2014/main" xmlns="" id="{BAF9FE27-70E1-44B2-A8D4-22B1FBB9F461}"/>
              </a:ext>
            </a:extLst>
          </p:cNvPr>
          <p:cNvSpPr>
            <a:spLocks noGrp="1"/>
          </p:cNvSpPr>
          <p:nvPr>
            <p:ph type="sldNum" sz="quarter" idx="12"/>
          </p:nvPr>
        </p:nvSpPr>
        <p:spPr/>
        <p:txBody>
          <a:bodyPr/>
          <a:lstStyle/>
          <a:p>
            <a:fld id="{5A4A7955-6230-48B4-BD8B-A7C460F75945}" type="slidenum">
              <a:rPr lang="en-US" smtClean="0"/>
              <a:t>3</a:t>
            </a:fld>
            <a:endParaRPr lang="en-US" dirty="0"/>
          </a:p>
        </p:txBody>
      </p:sp>
      <p:sp>
        <p:nvSpPr>
          <p:cNvPr id="5" name="Title 4" hidden="1">
            <a:extLst>
              <a:ext uri="{FF2B5EF4-FFF2-40B4-BE49-F238E27FC236}">
                <a16:creationId xmlns:a16="http://schemas.microsoft.com/office/drawing/2014/main" xmlns=""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13" name="TextBox 12">
            <a:extLst>
              <a:ext uri="{FF2B5EF4-FFF2-40B4-BE49-F238E27FC236}">
                <a16:creationId xmlns:a16="http://schemas.microsoft.com/office/drawing/2014/main" xmlns=""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smtClean="0">
                <a:latin typeface="+mj-lt"/>
              </a:rPr>
              <a:t>The Data</a:t>
            </a:r>
            <a:endParaRPr lang="en-US" sz="3600" dirty="0">
              <a:latin typeface="+mj-lt"/>
            </a:endParaRPr>
          </a:p>
        </p:txBody>
      </p:sp>
      <p:sp>
        <p:nvSpPr>
          <p:cNvPr id="87" name="TextBox 86">
            <a:extLst>
              <a:ext uri="{FF2B5EF4-FFF2-40B4-BE49-F238E27FC236}">
                <a16:creationId xmlns:a16="http://schemas.microsoft.com/office/drawing/2014/main" xmlns="" id="{272137A7-80FC-401A-9E10-827E089EF3F5}"/>
              </a:ext>
            </a:extLst>
          </p:cNvPr>
          <p:cNvSpPr txBox="1"/>
          <p:nvPr/>
        </p:nvSpPr>
        <p:spPr>
          <a:xfrm>
            <a:off x="708455" y="1592803"/>
            <a:ext cx="5527588" cy="1477328"/>
          </a:xfrm>
          <a:prstGeom prst="rect">
            <a:avLst/>
          </a:prstGeom>
          <a:noFill/>
        </p:spPr>
        <p:txBody>
          <a:bodyPr wrap="square" lIns="0" tIns="0" rIns="0" bIns="0" rtlCol="0">
            <a:spAutoFit/>
          </a:bodyPr>
          <a:lstStyle/>
          <a:p>
            <a:r>
              <a:rPr lang="en-US" sz="1600" dirty="0" smtClean="0"/>
              <a:t>Traditional and Advanced metrics for each player by season</a:t>
            </a:r>
          </a:p>
          <a:p>
            <a:pPr marL="285750" indent="-285750">
              <a:buFont typeface="Arial" panose="020B0604020202020204" pitchFamily="34" charset="0"/>
              <a:buChar char="•"/>
            </a:pPr>
            <a:r>
              <a:rPr lang="en-US" sz="1600" dirty="0" smtClean="0"/>
              <a:t>Missing subjective features like all star/all-</a:t>
            </a:r>
            <a:r>
              <a:rPr lang="en-US" sz="1600" dirty="0" err="1" smtClean="0"/>
              <a:t>nba</a:t>
            </a:r>
            <a:r>
              <a:rPr lang="en-US" sz="1600" dirty="0" smtClean="0"/>
              <a:t> selections</a:t>
            </a:r>
          </a:p>
          <a:p>
            <a:pPr marL="285750" indent="-285750">
              <a:buFont typeface="Arial" panose="020B0604020202020204" pitchFamily="34" charset="0"/>
              <a:buChar char="•"/>
            </a:pPr>
            <a:r>
              <a:rPr lang="en-US" sz="1600" dirty="0" smtClean="0"/>
              <a:t>Does not include playoff accomplishments (i.e. number of championships)</a:t>
            </a:r>
          </a:p>
          <a:p>
            <a:pPr marL="285750" indent="-285750">
              <a:buFont typeface="Arial" panose="020B0604020202020204" pitchFamily="34" charset="0"/>
              <a:buChar char="•"/>
            </a:pPr>
            <a:r>
              <a:rPr lang="en-US" sz="1600" dirty="0"/>
              <a:t>Note: Hall of famers </a:t>
            </a:r>
            <a:r>
              <a:rPr lang="en-US" sz="1600" dirty="0" smtClean="0"/>
              <a:t>an not </a:t>
            </a:r>
            <a:r>
              <a:rPr lang="en-US" sz="1600" dirty="0"/>
              <a:t>be inducted until </a:t>
            </a:r>
            <a:r>
              <a:rPr lang="en-US" sz="1600" dirty="0" smtClean="0"/>
              <a:t>3 </a:t>
            </a:r>
            <a:r>
              <a:rPr lang="en-US" sz="1600" dirty="0"/>
              <a:t>years after they retire</a:t>
            </a:r>
            <a:endParaRPr lang="en-US" sz="1600" dirty="0"/>
          </a:p>
        </p:txBody>
      </p:sp>
      <p:graphicFrame>
        <p:nvGraphicFramePr>
          <p:cNvPr id="6" name="Table 5"/>
          <p:cNvGraphicFramePr>
            <a:graphicFrameLocks noGrp="1"/>
          </p:cNvGraphicFramePr>
          <p:nvPr>
            <p:extLst>
              <p:ext uri="{D42A27DB-BD31-4B8C-83A1-F6EECF244321}">
                <p14:modId xmlns:p14="http://schemas.microsoft.com/office/powerpoint/2010/main" val="3050294808"/>
              </p:ext>
            </p:extLst>
          </p:nvPr>
        </p:nvGraphicFramePr>
        <p:xfrm>
          <a:off x="292100" y="3417299"/>
          <a:ext cx="7433277" cy="1238258"/>
        </p:xfrm>
        <a:graphic>
          <a:graphicData uri="http://schemas.openxmlformats.org/drawingml/2006/table">
            <a:tbl>
              <a:tblPr firstRow="1" bandRow="1">
                <a:tableStyleId>{5C22544A-7EE6-4342-B048-85BDC9FD1C3A}</a:tableStyleId>
              </a:tblPr>
              <a:tblGrid>
                <a:gridCol w="1600472"/>
                <a:gridCol w="840675"/>
                <a:gridCol w="815546"/>
                <a:gridCol w="329514"/>
                <a:gridCol w="848497"/>
                <a:gridCol w="790832"/>
                <a:gridCol w="337752"/>
                <a:gridCol w="955589"/>
                <a:gridCol w="914400"/>
              </a:tblGrid>
              <a:tr h="505091">
                <a:tc>
                  <a:txBody>
                    <a:bodyPr/>
                    <a:lstStyle/>
                    <a:p>
                      <a:r>
                        <a:rPr lang="en-US" dirty="0" smtClean="0"/>
                        <a:t>Name</a:t>
                      </a:r>
                    </a:p>
                  </a:txBody>
                  <a:tcPr/>
                </a:tc>
                <a:tc>
                  <a:txBody>
                    <a:bodyPr/>
                    <a:lstStyle/>
                    <a:p>
                      <a:r>
                        <a:rPr lang="en-US" dirty="0" smtClean="0"/>
                        <a:t>FGM_1</a:t>
                      </a:r>
                    </a:p>
                  </a:txBody>
                  <a:tcPr/>
                </a:tc>
                <a:tc>
                  <a:txBody>
                    <a:bodyPr/>
                    <a:lstStyle/>
                    <a:p>
                      <a:r>
                        <a:rPr lang="en-US" dirty="0" smtClean="0"/>
                        <a:t>FGA_1</a:t>
                      </a:r>
                      <a:endParaRPr lang="en-US" dirty="0"/>
                    </a:p>
                  </a:txBody>
                  <a:tcPr/>
                </a:tc>
                <a:tc>
                  <a:txBody>
                    <a:bodyPr/>
                    <a:lstStyle/>
                    <a:p>
                      <a:r>
                        <a:rPr lang="en-US" dirty="0" smtClean="0"/>
                        <a:t>…</a:t>
                      </a:r>
                      <a:endParaRPr lang="en-US" dirty="0"/>
                    </a:p>
                  </a:txBody>
                  <a:tcPr/>
                </a:tc>
                <a:tc>
                  <a:txBody>
                    <a:bodyPr/>
                    <a:lstStyle/>
                    <a:p>
                      <a:r>
                        <a:rPr lang="en-US" dirty="0" smtClean="0"/>
                        <a:t>FGM_2</a:t>
                      </a:r>
                      <a:endParaRPr lang="en-US" dirty="0"/>
                    </a:p>
                  </a:txBody>
                  <a:tcPr/>
                </a:tc>
                <a:tc>
                  <a:txBody>
                    <a:bodyPr/>
                    <a:lstStyle/>
                    <a:p>
                      <a:r>
                        <a:rPr lang="en-US" dirty="0" smtClean="0"/>
                        <a:t>FGA_2</a:t>
                      </a:r>
                      <a:endParaRPr lang="en-US" dirty="0"/>
                    </a:p>
                  </a:txBody>
                  <a:tcPr/>
                </a:tc>
                <a:tc>
                  <a:txBody>
                    <a:bodyPr/>
                    <a:lstStyle/>
                    <a:p>
                      <a:r>
                        <a:rPr lang="en-US" dirty="0" smtClean="0"/>
                        <a:t>…</a:t>
                      </a:r>
                      <a:endParaRPr lang="en-US" dirty="0"/>
                    </a:p>
                  </a:txBody>
                  <a:tcPr/>
                </a:tc>
                <a:tc>
                  <a:txBody>
                    <a:bodyPr/>
                    <a:lstStyle/>
                    <a:p>
                      <a:r>
                        <a:rPr lang="en-US" dirty="0" smtClean="0"/>
                        <a:t>FGM_20</a:t>
                      </a:r>
                      <a:endParaRPr lang="en-US" dirty="0"/>
                    </a:p>
                  </a:txBody>
                  <a:tcPr/>
                </a:tc>
                <a:tc>
                  <a:txBody>
                    <a:bodyPr/>
                    <a:lstStyle/>
                    <a:p>
                      <a:r>
                        <a:rPr lang="en-US" dirty="0" smtClean="0"/>
                        <a:t>FGA_20</a:t>
                      </a:r>
                      <a:endParaRPr lang="en-US" dirty="0"/>
                    </a:p>
                  </a:txBody>
                  <a:tcPr/>
                </a:tc>
              </a:tr>
              <a:tr h="362464">
                <a:tc>
                  <a:txBody>
                    <a:bodyPr/>
                    <a:lstStyle/>
                    <a:p>
                      <a:r>
                        <a:rPr lang="en-US" dirty="0" smtClean="0"/>
                        <a:t>Michael</a:t>
                      </a:r>
                      <a:r>
                        <a:rPr lang="en-US" baseline="0" dirty="0" smtClean="0"/>
                        <a:t> Jordan</a:t>
                      </a:r>
                      <a:endParaRPr lang="en-US" dirty="0"/>
                    </a:p>
                  </a:txBody>
                  <a:tcPr/>
                </a:tc>
                <a:tc>
                  <a:txBody>
                    <a:bodyPr/>
                    <a:lstStyle/>
                    <a:p>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c>
                  <a:txBody>
                    <a:bodyPr/>
                    <a:lstStyle/>
                    <a:p>
                      <a:endParaRPr lang="en-US" dirty="0"/>
                    </a:p>
                  </a:txBody>
                  <a:tcPr/>
                </a:tc>
                <a:tc>
                  <a:txBody>
                    <a:bodyPr/>
                    <a:lstStyle/>
                    <a:p>
                      <a:endParaRPr lang="en-US" dirty="0"/>
                    </a:p>
                  </a:txBody>
                  <a:tcPr/>
                </a:tc>
              </a:tr>
              <a:tr h="367407">
                <a:tc>
                  <a:txBody>
                    <a:bodyPr/>
                    <a:lstStyle/>
                    <a:p>
                      <a:r>
                        <a:rPr lang="en-US" dirty="0" err="1" smtClean="0"/>
                        <a:t>Lebron</a:t>
                      </a:r>
                      <a:r>
                        <a:rPr lang="en-US" baseline="0" dirty="0" smtClean="0"/>
                        <a:t> James</a:t>
                      </a:r>
                      <a:endParaRPr lang="en-US" dirty="0"/>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a:p>
                  </a:txBody>
                  <a:tcPr/>
                </a:tc>
                <a:tc>
                  <a:txBody>
                    <a:bodyPr/>
                    <a:lstStyle/>
                    <a:p>
                      <a:endParaRPr lang="en-US"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743897956"/>
              </p:ext>
            </p:extLst>
          </p:nvPr>
        </p:nvGraphicFramePr>
        <p:xfrm>
          <a:off x="3929449" y="4885037"/>
          <a:ext cx="1968844" cy="900680"/>
        </p:xfrm>
        <a:graphic>
          <a:graphicData uri="http://schemas.openxmlformats.org/drawingml/2006/table">
            <a:tbl>
              <a:tblPr firstRow="1" bandRow="1">
                <a:tableStyleId>{5C22544A-7EE6-4342-B048-85BDC9FD1C3A}</a:tableStyleId>
              </a:tblPr>
              <a:tblGrid>
                <a:gridCol w="984422"/>
                <a:gridCol w="984422"/>
              </a:tblGrid>
              <a:tr h="450340">
                <a:tc>
                  <a:txBody>
                    <a:bodyPr/>
                    <a:lstStyle/>
                    <a:p>
                      <a:r>
                        <a:rPr lang="en-US" dirty="0" smtClean="0"/>
                        <a:t>FGM</a:t>
                      </a:r>
                      <a:endParaRPr lang="en-US" dirty="0"/>
                    </a:p>
                  </a:txBody>
                  <a:tcPr/>
                </a:tc>
                <a:tc>
                  <a:txBody>
                    <a:bodyPr/>
                    <a:lstStyle/>
                    <a:p>
                      <a:r>
                        <a:rPr lang="en-US" dirty="0" smtClean="0"/>
                        <a:t>FGA</a:t>
                      </a:r>
                      <a:endParaRPr lang="en-US" dirty="0"/>
                    </a:p>
                  </a:txBody>
                  <a:tcPr/>
                </a:tc>
              </a:tr>
              <a:tr h="450340">
                <a:tc>
                  <a:txBody>
                    <a:bodyPr/>
                    <a:lstStyle/>
                    <a:p>
                      <a:endParaRPr lang="en-US"/>
                    </a:p>
                  </a:txBody>
                  <a:tcPr/>
                </a:tc>
                <a:tc>
                  <a:txBody>
                    <a:bodyPr/>
                    <a:lstStyle/>
                    <a:p>
                      <a:endParaRPr lang="en-US" dirty="0"/>
                    </a:p>
                  </a:txBody>
                  <a:tcPr/>
                </a:tc>
              </a:tr>
            </a:tbl>
          </a:graphicData>
        </a:graphic>
      </p:graphicFrame>
      <p:graphicFrame>
        <p:nvGraphicFramePr>
          <p:cNvPr id="17" name="Table 16"/>
          <p:cNvGraphicFramePr>
            <a:graphicFrameLocks noGrp="1"/>
          </p:cNvGraphicFramePr>
          <p:nvPr>
            <p:extLst>
              <p:ext uri="{D42A27DB-BD31-4B8C-83A1-F6EECF244321}">
                <p14:modId xmlns:p14="http://schemas.microsoft.com/office/powerpoint/2010/main" val="4155838213"/>
              </p:ext>
            </p:extLst>
          </p:nvPr>
        </p:nvGraphicFramePr>
        <p:xfrm>
          <a:off x="4081849" y="5037437"/>
          <a:ext cx="1968844" cy="900680"/>
        </p:xfrm>
        <a:graphic>
          <a:graphicData uri="http://schemas.openxmlformats.org/drawingml/2006/table">
            <a:tbl>
              <a:tblPr firstRow="1" bandRow="1">
                <a:tableStyleId>{5C22544A-7EE6-4342-B048-85BDC9FD1C3A}</a:tableStyleId>
              </a:tblPr>
              <a:tblGrid>
                <a:gridCol w="984422"/>
                <a:gridCol w="984422"/>
              </a:tblGrid>
              <a:tr h="450340">
                <a:tc>
                  <a:txBody>
                    <a:bodyPr/>
                    <a:lstStyle/>
                    <a:p>
                      <a:r>
                        <a:rPr lang="en-US" dirty="0" smtClean="0"/>
                        <a:t>FGM</a:t>
                      </a:r>
                      <a:endParaRPr lang="en-US" dirty="0"/>
                    </a:p>
                  </a:txBody>
                  <a:tcPr/>
                </a:tc>
                <a:tc>
                  <a:txBody>
                    <a:bodyPr/>
                    <a:lstStyle/>
                    <a:p>
                      <a:r>
                        <a:rPr lang="en-US" dirty="0" smtClean="0"/>
                        <a:t>FGA</a:t>
                      </a:r>
                      <a:endParaRPr lang="en-US" dirty="0"/>
                    </a:p>
                  </a:txBody>
                  <a:tcPr/>
                </a:tc>
              </a:tr>
              <a:tr h="450340">
                <a:tc>
                  <a:txBody>
                    <a:bodyPr/>
                    <a:lstStyle/>
                    <a:p>
                      <a:endParaRPr lang="en-US"/>
                    </a:p>
                  </a:txBody>
                  <a:tcPr/>
                </a:tc>
                <a:tc>
                  <a:txBody>
                    <a:bodyPr/>
                    <a:lstStyle/>
                    <a:p>
                      <a:endParaRPr lang="en-US" dirty="0"/>
                    </a:p>
                  </a:txBody>
                  <a:tcPr/>
                </a:tc>
              </a:tr>
            </a:tbl>
          </a:graphicData>
        </a:graphic>
      </p:graphicFrame>
      <p:graphicFrame>
        <p:nvGraphicFramePr>
          <p:cNvPr id="18" name="Table 17"/>
          <p:cNvGraphicFramePr>
            <a:graphicFrameLocks noGrp="1"/>
          </p:cNvGraphicFramePr>
          <p:nvPr>
            <p:extLst>
              <p:ext uri="{D42A27DB-BD31-4B8C-83A1-F6EECF244321}">
                <p14:modId xmlns:p14="http://schemas.microsoft.com/office/powerpoint/2010/main" val="2105397975"/>
              </p:ext>
            </p:extLst>
          </p:nvPr>
        </p:nvGraphicFramePr>
        <p:xfrm>
          <a:off x="4234249" y="5189837"/>
          <a:ext cx="1968844" cy="900680"/>
        </p:xfrm>
        <a:graphic>
          <a:graphicData uri="http://schemas.openxmlformats.org/drawingml/2006/table">
            <a:tbl>
              <a:tblPr firstRow="1" bandRow="1">
                <a:tableStyleId>{5C22544A-7EE6-4342-B048-85BDC9FD1C3A}</a:tableStyleId>
              </a:tblPr>
              <a:tblGrid>
                <a:gridCol w="984422"/>
                <a:gridCol w="984422"/>
              </a:tblGrid>
              <a:tr h="450340">
                <a:tc>
                  <a:txBody>
                    <a:bodyPr/>
                    <a:lstStyle/>
                    <a:p>
                      <a:r>
                        <a:rPr lang="en-US" dirty="0" smtClean="0"/>
                        <a:t>FGM</a:t>
                      </a:r>
                      <a:endParaRPr lang="en-US" dirty="0"/>
                    </a:p>
                  </a:txBody>
                  <a:tcPr/>
                </a:tc>
                <a:tc>
                  <a:txBody>
                    <a:bodyPr/>
                    <a:lstStyle/>
                    <a:p>
                      <a:r>
                        <a:rPr lang="en-US" dirty="0" smtClean="0"/>
                        <a:t>FGA</a:t>
                      </a:r>
                      <a:endParaRPr lang="en-US" dirty="0"/>
                    </a:p>
                  </a:txBody>
                  <a:tcPr/>
                </a:tc>
              </a:tr>
              <a:tr h="450340">
                <a:tc>
                  <a:txBody>
                    <a:bodyPr/>
                    <a:lstStyle/>
                    <a:p>
                      <a:endParaRPr lang="en-US"/>
                    </a:p>
                  </a:txBody>
                  <a:tcPr/>
                </a:tc>
                <a:tc>
                  <a:txBody>
                    <a:bodyPr/>
                    <a:lstStyle/>
                    <a:p>
                      <a:endParaRPr lang="en-US" dirty="0"/>
                    </a:p>
                  </a:txBody>
                  <a:tcPr/>
                </a:tc>
              </a:tr>
            </a:tbl>
          </a:graphicData>
        </a:graphic>
      </p:graphicFrame>
      <p:graphicFrame>
        <p:nvGraphicFramePr>
          <p:cNvPr id="19" name="Table 18"/>
          <p:cNvGraphicFramePr>
            <a:graphicFrameLocks noGrp="1"/>
          </p:cNvGraphicFramePr>
          <p:nvPr>
            <p:extLst>
              <p:ext uri="{D42A27DB-BD31-4B8C-83A1-F6EECF244321}">
                <p14:modId xmlns:p14="http://schemas.microsoft.com/office/powerpoint/2010/main" val="1254230367"/>
              </p:ext>
            </p:extLst>
          </p:nvPr>
        </p:nvGraphicFramePr>
        <p:xfrm>
          <a:off x="4386649" y="5342237"/>
          <a:ext cx="1968844" cy="900680"/>
        </p:xfrm>
        <a:graphic>
          <a:graphicData uri="http://schemas.openxmlformats.org/drawingml/2006/table">
            <a:tbl>
              <a:tblPr firstRow="1" bandRow="1">
                <a:tableStyleId>{5C22544A-7EE6-4342-B048-85BDC9FD1C3A}</a:tableStyleId>
              </a:tblPr>
              <a:tblGrid>
                <a:gridCol w="984422"/>
                <a:gridCol w="984422"/>
              </a:tblGrid>
              <a:tr h="450340">
                <a:tc>
                  <a:txBody>
                    <a:bodyPr/>
                    <a:lstStyle/>
                    <a:p>
                      <a:r>
                        <a:rPr lang="en-US" dirty="0" smtClean="0"/>
                        <a:t>FGM</a:t>
                      </a:r>
                      <a:endParaRPr lang="en-US" dirty="0"/>
                    </a:p>
                  </a:txBody>
                  <a:tcPr/>
                </a:tc>
                <a:tc>
                  <a:txBody>
                    <a:bodyPr/>
                    <a:lstStyle/>
                    <a:p>
                      <a:r>
                        <a:rPr lang="en-US" dirty="0" smtClean="0"/>
                        <a:t>FGA</a:t>
                      </a:r>
                      <a:endParaRPr lang="en-US" dirty="0"/>
                    </a:p>
                  </a:txBody>
                  <a:tcPr/>
                </a:tc>
              </a:tr>
              <a:tr h="450340">
                <a:tc>
                  <a:txBody>
                    <a:bodyPr/>
                    <a:lstStyle/>
                    <a:p>
                      <a:endParaRPr lang="en-US"/>
                    </a:p>
                  </a:txBody>
                  <a:tcPr/>
                </a:tc>
                <a:tc>
                  <a:txBody>
                    <a:bodyPr/>
                    <a:lstStyle/>
                    <a:p>
                      <a:endParaRPr lang="en-US" dirty="0"/>
                    </a:p>
                  </a:txBody>
                  <a:tcPr/>
                </a:tc>
              </a:tr>
            </a:tbl>
          </a:graphicData>
        </a:graphic>
      </p:graphicFrame>
      <p:graphicFrame>
        <p:nvGraphicFramePr>
          <p:cNvPr id="20" name="Table 19"/>
          <p:cNvGraphicFramePr>
            <a:graphicFrameLocks noGrp="1"/>
          </p:cNvGraphicFramePr>
          <p:nvPr>
            <p:extLst>
              <p:ext uri="{D42A27DB-BD31-4B8C-83A1-F6EECF244321}">
                <p14:modId xmlns:p14="http://schemas.microsoft.com/office/powerpoint/2010/main" val="1790367443"/>
              </p:ext>
            </p:extLst>
          </p:nvPr>
        </p:nvGraphicFramePr>
        <p:xfrm>
          <a:off x="1072977" y="4885037"/>
          <a:ext cx="1968844" cy="900680"/>
        </p:xfrm>
        <a:graphic>
          <a:graphicData uri="http://schemas.openxmlformats.org/drawingml/2006/table">
            <a:tbl>
              <a:tblPr firstRow="1" bandRow="1">
                <a:tableStyleId>{5C22544A-7EE6-4342-B048-85BDC9FD1C3A}</a:tableStyleId>
              </a:tblPr>
              <a:tblGrid>
                <a:gridCol w="984422"/>
                <a:gridCol w="984422"/>
              </a:tblGrid>
              <a:tr h="450340">
                <a:tc>
                  <a:txBody>
                    <a:bodyPr/>
                    <a:lstStyle/>
                    <a:p>
                      <a:r>
                        <a:rPr lang="en-US" dirty="0" smtClean="0"/>
                        <a:t>FGM</a:t>
                      </a:r>
                      <a:endParaRPr lang="en-US" dirty="0"/>
                    </a:p>
                  </a:txBody>
                  <a:tcPr/>
                </a:tc>
                <a:tc>
                  <a:txBody>
                    <a:bodyPr/>
                    <a:lstStyle/>
                    <a:p>
                      <a:r>
                        <a:rPr lang="en-US" dirty="0" smtClean="0"/>
                        <a:t>FGA</a:t>
                      </a:r>
                      <a:endParaRPr lang="en-US" dirty="0"/>
                    </a:p>
                  </a:txBody>
                  <a:tcPr/>
                </a:tc>
              </a:tr>
              <a:tr h="450340">
                <a:tc>
                  <a:txBody>
                    <a:bodyPr/>
                    <a:lstStyle/>
                    <a:p>
                      <a:endParaRPr lang="en-US"/>
                    </a:p>
                  </a:txBody>
                  <a:tcPr/>
                </a:tc>
                <a:tc>
                  <a:txBody>
                    <a:bodyPr/>
                    <a:lstStyle/>
                    <a:p>
                      <a:endParaRPr lang="en-US" dirty="0"/>
                    </a:p>
                  </a:txBody>
                  <a:tcPr/>
                </a:tc>
              </a:tr>
            </a:tbl>
          </a:graphicData>
        </a:graphic>
      </p:graphicFrame>
      <p:graphicFrame>
        <p:nvGraphicFramePr>
          <p:cNvPr id="21" name="Table 20"/>
          <p:cNvGraphicFramePr>
            <a:graphicFrameLocks noGrp="1"/>
          </p:cNvGraphicFramePr>
          <p:nvPr>
            <p:extLst>
              <p:ext uri="{D42A27DB-BD31-4B8C-83A1-F6EECF244321}">
                <p14:modId xmlns:p14="http://schemas.microsoft.com/office/powerpoint/2010/main" val="2559572052"/>
              </p:ext>
            </p:extLst>
          </p:nvPr>
        </p:nvGraphicFramePr>
        <p:xfrm>
          <a:off x="1225377" y="5037437"/>
          <a:ext cx="1968844" cy="900680"/>
        </p:xfrm>
        <a:graphic>
          <a:graphicData uri="http://schemas.openxmlformats.org/drawingml/2006/table">
            <a:tbl>
              <a:tblPr firstRow="1" bandRow="1">
                <a:tableStyleId>{5C22544A-7EE6-4342-B048-85BDC9FD1C3A}</a:tableStyleId>
              </a:tblPr>
              <a:tblGrid>
                <a:gridCol w="984422"/>
                <a:gridCol w="984422"/>
              </a:tblGrid>
              <a:tr h="450340">
                <a:tc>
                  <a:txBody>
                    <a:bodyPr/>
                    <a:lstStyle/>
                    <a:p>
                      <a:r>
                        <a:rPr lang="en-US" dirty="0" smtClean="0"/>
                        <a:t>FGM</a:t>
                      </a:r>
                      <a:endParaRPr lang="en-US" dirty="0"/>
                    </a:p>
                  </a:txBody>
                  <a:tcPr/>
                </a:tc>
                <a:tc>
                  <a:txBody>
                    <a:bodyPr/>
                    <a:lstStyle/>
                    <a:p>
                      <a:r>
                        <a:rPr lang="en-US" dirty="0" smtClean="0"/>
                        <a:t>FGA</a:t>
                      </a:r>
                      <a:endParaRPr lang="en-US" dirty="0"/>
                    </a:p>
                  </a:txBody>
                  <a:tcPr/>
                </a:tc>
              </a:tr>
              <a:tr h="450340">
                <a:tc>
                  <a:txBody>
                    <a:bodyPr/>
                    <a:lstStyle/>
                    <a:p>
                      <a:endParaRPr lang="en-US"/>
                    </a:p>
                  </a:txBody>
                  <a:tcPr/>
                </a:tc>
                <a:tc>
                  <a:txBody>
                    <a:bodyPr/>
                    <a:lstStyle/>
                    <a:p>
                      <a:endParaRPr lang="en-US" dirty="0"/>
                    </a:p>
                  </a:txBody>
                  <a:tcPr/>
                </a:tc>
              </a:tr>
            </a:tbl>
          </a:graphicData>
        </a:graphic>
      </p:graphicFrame>
      <p:graphicFrame>
        <p:nvGraphicFramePr>
          <p:cNvPr id="22" name="Table 21"/>
          <p:cNvGraphicFramePr>
            <a:graphicFrameLocks noGrp="1"/>
          </p:cNvGraphicFramePr>
          <p:nvPr>
            <p:extLst>
              <p:ext uri="{D42A27DB-BD31-4B8C-83A1-F6EECF244321}">
                <p14:modId xmlns:p14="http://schemas.microsoft.com/office/powerpoint/2010/main" val="535869456"/>
              </p:ext>
            </p:extLst>
          </p:nvPr>
        </p:nvGraphicFramePr>
        <p:xfrm>
          <a:off x="1377777" y="5189837"/>
          <a:ext cx="1968844" cy="900680"/>
        </p:xfrm>
        <a:graphic>
          <a:graphicData uri="http://schemas.openxmlformats.org/drawingml/2006/table">
            <a:tbl>
              <a:tblPr firstRow="1" bandRow="1">
                <a:tableStyleId>{5C22544A-7EE6-4342-B048-85BDC9FD1C3A}</a:tableStyleId>
              </a:tblPr>
              <a:tblGrid>
                <a:gridCol w="984422"/>
                <a:gridCol w="984422"/>
              </a:tblGrid>
              <a:tr h="450340">
                <a:tc>
                  <a:txBody>
                    <a:bodyPr/>
                    <a:lstStyle/>
                    <a:p>
                      <a:r>
                        <a:rPr lang="en-US" dirty="0" smtClean="0"/>
                        <a:t>FGM</a:t>
                      </a:r>
                      <a:endParaRPr lang="en-US" dirty="0"/>
                    </a:p>
                  </a:txBody>
                  <a:tcPr/>
                </a:tc>
                <a:tc>
                  <a:txBody>
                    <a:bodyPr/>
                    <a:lstStyle/>
                    <a:p>
                      <a:r>
                        <a:rPr lang="en-US" dirty="0" smtClean="0"/>
                        <a:t>FGA</a:t>
                      </a:r>
                      <a:endParaRPr lang="en-US" dirty="0"/>
                    </a:p>
                  </a:txBody>
                  <a:tcPr/>
                </a:tc>
              </a:tr>
              <a:tr h="450340">
                <a:tc>
                  <a:txBody>
                    <a:bodyPr/>
                    <a:lstStyle/>
                    <a:p>
                      <a:endParaRPr lang="en-US"/>
                    </a:p>
                  </a:txBody>
                  <a:tcPr/>
                </a:tc>
                <a:tc>
                  <a:txBody>
                    <a:bodyPr/>
                    <a:lstStyle/>
                    <a:p>
                      <a:endParaRPr lang="en-US" dirty="0"/>
                    </a:p>
                  </a:txBody>
                  <a:tcPr/>
                </a:tc>
              </a:tr>
            </a:tbl>
          </a:graphicData>
        </a:graphic>
      </p:graphicFrame>
      <p:graphicFrame>
        <p:nvGraphicFramePr>
          <p:cNvPr id="23" name="Table 22"/>
          <p:cNvGraphicFramePr>
            <a:graphicFrameLocks noGrp="1"/>
          </p:cNvGraphicFramePr>
          <p:nvPr>
            <p:extLst>
              <p:ext uri="{D42A27DB-BD31-4B8C-83A1-F6EECF244321}">
                <p14:modId xmlns:p14="http://schemas.microsoft.com/office/powerpoint/2010/main" val="2097425013"/>
              </p:ext>
            </p:extLst>
          </p:nvPr>
        </p:nvGraphicFramePr>
        <p:xfrm>
          <a:off x="1530177" y="5342237"/>
          <a:ext cx="1968844" cy="900680"/>
        </p:xfrm>
        <a:graphic>
          <a:graphicData uri="http://schemas.openxmlformats.org/drawingml/2006/table">
            <a:tbl>
              <a:tblPr firstRow="1" bandRow="1">
                <a:tableStyleId>{5C22544A-7EE6-4342-B048-85BDC9FD1C3A}</a:tableStyleId>
              </a:tblPr>
              <a:tblGrid>
                <a:gridCol w="984422"/>
                <a:gridCol w="984422"/>
              </a:tblGrid>
              <a:tr h="450340">
                <a:tc>
                  <a:txBody>
                    <a:bodyPr/>
                    <a:lstStyle/>
                    <a:p>
                      <a:r>
                        <a:rPr lang="en-US" dirty="0" smtClean="0"/>
                        <a:t>FGM</a:t>
                      </a:r>
                      <a:endParaRPr lang="en-US" dirty="0"/>
                    </a:p>
                  </a:txBody>
                  <a:tcPr/>
                </a:tc>
                <a:tc>
                  <a:txBody>
                    <a:bodyPr/>
                    <a:lstStyle/>
                    <a:p>
                      <a:r>
                        <a:rPr lang="en-US" dirty="0" smtClean="0"/>
                        <a:t>FGA</a:t>
                      </a:r>
                      <a:endParaRPr lang="en-US" dirty="0"/>
                    </a:p>
                  </a:txBody>
                  <a:tcPr/>
                </a:tc>
              </a:tr>
              <a:tr h="450340">
                <a:tc>
                  <a:txBody>
                    <a:bodyPr/>
                    <a:lstStyle/>
                    <a:p>
                      <a:endParaRPr lang="en-US"/>
                    </a:p>
                  </a:txBody>
                  <a:tcPr/>
                </a:tc>
                <a:tc>
                  <a:txBody>
                    <a:bodyPr/>
                    <a:lstStyle/>
                    <a:p>
                      <a:endParaRPr lang="en-US" dirty="0"/>
                    </a:p>
                  </a:txBody>
                  <a:tcPr/>
                </a:tc>
              </a:tr>
            </a:tbl>
          </a:graphicData>
        </a:graphic>
      </p:graphicFrame>
      <p:sp>
        <p:nvSpPr>
          <p:cNvPr id="24" name="TextBox 23">
            <a:extLst>
              <a:ext uri="{FF2B5EF4-FFF2-40B4-BE49-F238E27FC236}">
                <a16:creationId xmlns:a16="http://schemas.microsoft.com/office/drawing/2014/main" xmlns="" id="{272137A7-80FC-401A-9E10-827E089EF3F5}"/>
              </a:ext>
            </a:extLst>
          </p:cNvPr>
          <p:cNvSpPr txBox="1"/>
          <p:nvPr/>
        </p:nvSpPr>
        <p:spPr>
          <a:xfrm>
            <a:off x="6573795" y="1592803"/>
            <a:ext cx="4780005" cy="1477328"/>
          </a:xfrm>
          <a:prstGeom prst="rect">
            <a:avLst/>
          </a:prstGeom>
          <a:noFill/>
        </p:spPr>
        <p:txBody>
          <a:bodyPr wrap="square" lIns="0" tIns="0" rIns="0" bIns="0" rtlCol="0">
            <a:spAutoFit/>
          </a:bodyPr>
          <a:lstStyle/>
          <a:p>
            <a:r>
              <a:rPr lang="en-US" sz="1600" b="1" dirty="0" smtClean="0"/>
              <a:t>While cleaning:</a:t>
            </a:r>
          </a:p>
          <a:p>
            <a:pPr marL="285750" indent="-285750">
              <a:buFont typeface="Arial" panose="020B0604020202020204" pitchFamily="34" charset="0"/>
              <a:buChar char="•"/>
            </a:pPr>
            <a:r>
              <a:rPr lang="en-US" sz="1600" dirty="0" smtClean="0"/>
              <a:t>For time’s sake I dropped rows with </a:t>
            </a:r>
            <a:r>
              <a:rPr lang="en-US" sz="1600" dirty="0" err="1" smtClean="0"/>
              <a:t>na’s</a:t>
            </a:r>
            <a:r>
              <a:rPr lang="en-US" sz="1600" dirty="0" smtClean="0"/>
              <a:t>, which was all seasons before ~1980</a:t>
            </a:r>
          </a:p>
          <a:p>
            <a:pPr marL="285750" indent="-285750">
              <a:buFont typeface="Arial" panose="020B0604020202020204" pitchFamily="34" charset="0"/>
              <a:buChar char="•"/>
            </a:pPr>
            <a:r>
              <a:rPr lang="en-US" sz="1600" dirty="0" smtClean="0"/>
              <a:t>I dropped players with less than 5 seasons</a:t>
            </a:r>
          </a:p>
          <a:p>
            <a:pPr marL="285750" indent="-285750">
              <a:buFont typeface="Arial" panose="020B0604020202020204" pitchFamily="34" charset="0"/>
              <a:buChar char="•"/>
            </a:pPr>
            <a:r>
              <a:rPr lang="en-US" sz="1600" dirty="0" smtClean="0"/>
              <a:t>I looked at the first 20 seasons for each player and entered 0s for players who didn’t player 20 seasons</a:t>
            </a:r>
            <a:endParaRPr lang="en-US" sz="1600" dirty="0"/>
          </a:p>
        </p:txBody>
      </p:sp>
    </p:spTree>
    <p:extLst>
      <p:ext uri="{BB962C8B-B14F-4D97-AF65-F5344CB8AC3E}">
        <p14:creationId xmlns:p14="http://schemas.microsoft.com/office/powerpoint/2010/main" val="2007144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7A5D2A43-E613-4861-B777-A0FBFF474536}"/>
              </a:ext>
              <a:ext uri="{C183D7F6-B498-43B3-948B-1728B52AA6E4}">
                <adec:decorative xmlns:adec="http://schemas.microsoft.com/office/drawing/2017/decorative" xmlns="" val="1"/>
              </a:ext>
            </a:extLst>
          </p:cNvPr>
          <p:cNvSpPr/>
          <p:nvPr/>
        </p:nvSpPr>
        <p:spPr>
          <a:xfrm>
            <a:off x="11607800" y="0"/>
            <a:ext cx="584200" cy="584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xmlns="" id="{878E9E76-0170-4D84-BCC3-07E8CC1CF330}"/>
              </a:ext>
              <a:ext uri="{C183D7F6-B498-43B3-948B-1728B52AA6E4}">
                <adec:decorative xmlns:adec="http://schemas.microsoft.com/office/drawing/2017/decorative" xmlns="" val="1"/>
              </a:ext>
            </a:extLst>
          </p:cNvPr>
          <p:cNvSpPr/>
          <p:nvPr/>
        </p:nvSpPr>
        <p:spPr>
          <a:xfrm>
            <a:off x="0" y="6273800"/>
            <a:ext cx="584200" cy="5842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Date Placeholder 2">
            <a:extLst>
              <a:ext uri="{FF2B5EF4-FFF2-40B4-BE49-F238E27FC236}">
                <a16:creationId xmlns:a16="http://schemas.microsoft.com/office/drawing/2014/main" xmlns="" id="{51A4CD4B-F87F-4BE9-AEF5-4E68C5D5552F}"/>
              </a:ext>
            </a:extLst>
          </p:cNvPr>
          <p:cNvSpPr>
            <a:spLocks noGrp="1"/>
          </p:cNvSpPr>
          <p:nvPr>
            <p:ph type="dt" sz="half" idx="10"/>
          </p:nvPr>
        </p:nvSpPr>
        <p:spPr/>
        <p:txBody>
          <a:bodyPr/>
          <a:lstStyle/>
          <a:p>
            <a:fld id="{75C75738-883E-4D82-874A-987559CF11A8}" type="datetime1">
              <a:rPr lang="en-US" smtClean="0"/>
              <a:t>2/27/2019</a:t>
            </a:fld>
            <a:endParaRPr lang="en-US" dirty="0"/>
          </a:p>
        </p:txBody>
      </p:sp>
      <p:sp>
        <p:nvSpPr>
          <p:cNvPr id="4" name="Slide Number Placeholder 3">
            <a:extLst>
              <a:ext uri="{FF2B5EF4-FFF2-40B4-BE49-F238E27FC236}">
                <a16:creationId xmlns:a16="http://schemas.microsoft.com/office/drawing/2014/main" xmlns="" id="{BAF9FE27-70E1-44B2-A8D4-22B1FBB9F461}"/>
              </a:ext>
            </a:extLst>
          </p:cNvPr>
          <p:cNvSpPr>
            <a:spLocks noGrp="1"/>
          </p:cNvSpPr>
          <p:nvPr>
            <p:ph type="sldNum" sz="quarter" idx="12"/>
          </p:nvPr>
        </p:nvSpPr>
        <p:spPr/>
        <p:txBody>
          <a:bodyPr/>
          <a:lstStyle/>
          <a:p>
            <a:fld id="{5A4A7955-6230-48B4-BD8B-A7C460F75945}" type="slidenum">
              <a:rPr lang="en-US" smtClean="0"/>
              <a:t>4</a:t>
            </a:fld>
            <a:endParaRPr lang="en-US" dirty="0"/>
          </a:p>
        </p:txBody>
      </p:sp>
      <p:sp>
        <p:nvSpPr>
          <p:cNvPr id="5" name="Title 4" hidden="1">
            <a:extLst>
              <a:ext uri="{FF2B5EF4-FFF2-40B4-BE49-F238E27FC236}">
                <a16:creationId xmlns:a16="http://schemas.microsoft.com/office/drawing/2014/main" xmlns="" id="{D40AC950-D76D-4541-AED5-69FA8D8FCC18}"/>
              </a:ext>
            </a:extLst>
          </p:cNvPr>
          <p:cNvSpPr>
            <a:spLocks noGrp="1"/>
          </p:cNvSpPr>
          <p:nvPr>
            <p:ph type="title" idx="4294967295"/>
          </p:nvPr>
        </p:nvSpPr>
        <p:spPr>
          <a:xfrm>
            <a:off x="0" y="365125"/>
            <a:ext cx="10515600" cy="1325563"/>
          </a:xfrm>
        </p:spPr>
        <p:txBody>
          <a:bodyPr/>
          <a:lstStyle/>
          <a:p>
            <a:r>
              <a:rPr lang="en-US" dirty="0"/>
              <a:t>Balanced scorecard slide 3</a:t>
            </a:r>
          </a:p>
        </p:txBody>
      </p:sp>
      <p:sp>
        <p:nvSpPr>
          <p:cNvPr id="13" name="TextBox 12">
            <a:extLst>
              <a:ext uri="{FF2B5EF4-FFF2-40B4-BE49-F238E27FC236}">
                <a16:creationId xmlns:a16="http://schemas.microsoft.com/office/drawing/2014/main" xmlns="" id="{63C92C2E-8888-42AB-A36D-D6F2B362B0CD}"/>
              </a:ext>
            </a:extLst>
          </p:cNvPr>
          <p:cNvSpPr txBox="1"/>
          <p:nvPr/>
        </p:nvSpPr>
        <p:spPr>
          <a:xfrm>
            <a:off x="584200" y="727792"/>
            <a:ext cx="5362575" cy="492443"/>
          </a:xfrm>
          <a:prstGeom prst="rect">
            <a:avLst/>
          </a:prstGeom>
          <a:noFill/>
        </p:spPr>
        <p:txBody>
          <a:bodyPr wrap="square" lIns="0" tIns="0" rIns="0" bIns="0" rtlCol="0" anchor="ctr">
            <a:spAutoFit/>
          </a:bodyPr>
          <a:lstStyle/>
          <a:p>
            <a:pPr algn="ctr"/>
            <a:r>
              <a:rPr lang="en-US" sz="3200" b="1" dirty="0" smtClean="0">
                <a:latin typeface="+mj-lt"/>
              </a:rPr>
              <a:t>Sequence Classification</a:t>
            </a:r>
            <a:endParaRPr lang="en-US" sz="3600" dirty="0">
              <a:latin typeface="+mj-lt"/>
            </a:endParaRPr>
          </a:p>
        </p:txBody>
      </p:sp>
      <p:pic>
        <p:nvPicPr>
          <p:cNvPr id="8" name="Picture 7"/>
          <p:cNvPicPr>
            <a:picLocks noChangeAspect="1"/>
          </p:cNvPicPr>
          <p:nvPr/>
        </p:nvPicPr>
        <p:blipFill>
          <a:blip r:embed="rId2"/>
          <a:stretch>
            <a:fillRect/>
          </a:stretch>
        </p:blipFill>
        <p:spPr>
          <a:xfrm>
            <a:off x="5560038" y="2905374"/>
            <a:ext cx="5793762" cy="3297741"/>
          </a:xfrm>
          <a:prstGeom prst="rect">
            <a:avLst/>
          </a:prstGeom>
        </p:spPr>
      </p:pic>
      <p:pic>
        <p:nvPicPr>
          <p:cNvPr id="1026" name="Picture 2" descr="Example of a Sequence Classification Proble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84200" y="1373470"/>
            <a:ext cx="5362575" cy="942976"/>
          </a:xfrm>
          <a:prstGeom prst="rect">
            <a:avLst/>
          </a:prstGeom>
          <a:noFill/>
          <a:extLst>
            <a:ext uri="{909E8E84-426E-40DD-AFC4-6F175D3DCCD1}">
              <a14:hiddenFill xmlns:a14="http://schemas.microsoft.com/office/drawing/2010/main">
                <a:solidFill>
                  <a:srgbClr val="FFFFFF"/>
                </a:solidFill>
              </a14:hiddenFill>
            </a:ext>
          </a:extLst>
        </p:spPr>
      </p:pic>
      <p:sp>
        <p:nvSpPr>
          <p:cNvPr id="25" name="TextBox 24">
            <a:extLst>
              <a:ext uri="{FF2B5EF4-FFF2-40B4-BE49-F238E27FC236}">
                <a16:creationId xmlns:a16="http://schemas.microsoft.com/office/drawing/2014/main" xmlns="" id="{63C92C2E-8888-42AB-A36D-D6F2B362B0CD}"/>
              </a:ext>
            </a:extLst>
          </p:cNvPr>
          <p:cNvSpPr txBox="1"/>
          <p:nvPr/>
        </p:nvSpPr>
        <p:spPr>
          <a:xfrm>
            <a:off x="3581400" y="2212588"/>
            <a:ext cx="9264193" cy="492443"/>
          </a:xfrm>
          <a:prstGeom prst="rect">
            <a:avLst/>
          </a:prstGeom>
          <a:noFill/>
        </p:spPr>
        <p:txBody>
          <a:bodyPr wrap="square" lIns="0" tIns="0" rIns="0" bIns="0" rtlCol="0" anchor="ctr">
            <a:spAutoFit/>
          </a:bodyPr>
          <a:lstStyle/>
          <a:p>
            <a:pPr algn="ctr"/>
            <a:r>
              <a:rPr lang="en-US" sz="3200" b="1" dirty="0" smtClean="0">
                <a:latin typeface="+mj-lt"/>
              </a:rPr>
              <a:t>LSTM</a:t>
            </a:r>
            <a:endParaRPr lang="en-US" sz="3600" dirty="0">
              <a:latin typeface="+mj-lt"/>
            </a:endParaRPr>
          </a:p>
        </p:txBody>
      </p:sp>
    </p:spTree>
    <p:extLst>
      <p:ext uri="{BB962C8B-B14F-4D97-AF65-F5344CB8AC3E}">
        <p14:creationId xmlns:p14="http://schemas.microsoft.com/office/powerpoint/2010/main" val="37576730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63C92C2E-8888-42AB-A36D-D6F2B362B0CD}"/>
              </a:ext>
            </a:extLst>
          </p:cNvPr>
          <p:cNvSpPr txBox="1"/>
          <p:nvPr/>
        </p:nvSpPr>
        <p:spPr>
          <a:xfrm>
            <a:off x="1463904" y="292100"/>
            <a:ext cx="9264193" cy="492443"/>
          </a:xfrm>
          <a:prstGeom prst="rect">
            <a:avLst/>
          </a:prstGeom>
          <a:noFill/>
        </p:spPr>
        <p:txBody>
          <a:bodyPr wrap="square" lIns="0" tIns="0" rIns="0" bIns="0" rtlCol="0" anchor="ctr">
            <a:spAutoFit/>
          </a:bodyPr>
          <a:lstStyle/>
          <a:p>
            <a:pPr algn="ctr"/>
            <a:r>
              <a:rPr lang="en-US" sz="3200" b="1" dirty="0" smtClean="0">
                <a:latin typeface="+mj-lt"/>
              </a:rPr>
              <a:t>Helpful Resources</a:t>
            </a:r>
            <a:endParaRPr lang="en-US" sz="3600" dirty="0">
              <a:latin typeface="+mj-lt"/>
            </a:endParaRPr>
          </a:p>
        </p:txBody>
      </p:sp>
      <p:sp>
        <p:nvSpPr>
          <p:cNvPr id="3" name="TextBox 2"/>
          <p:cNvSpPr txBox="1"/>
          <p:nvPr/>
        </p:nvSpPr>
        <p:spPr>
          <a:xfrm>
            <a:off x="1647568" y="1425146"/>
            <a:ext cx="8896864" cy="2308324"/>
          </a:xfrm>
          <a:prstGeom prst="rect">
            <a:avLst/>
          </a:prstGeom>
          <a:noFill/>
        </p:spPr>
        <p:txBody>
          <a:bodyPr wrap="square" rtlCol="0">
            <a:spAutoFit/>
          </a:bodyPr>
          <a:lstStyle/>
          <a:p>
            <a:pPr marL="285750" indent="-285750">
              <a:buFont typeface="Arial" panose="020B0604020202020204" pitchFamily="34" charset="0"/>
              <a:buChar char="•"/>
            </a:pPr>
            <a:r>
              <a:rPr lang="en-US" dirty="0">
                <a:hlinkClick r:id="rId2"/>
              </a:rPr>
              <a:t>https://www.youtube.com/watch?v=flMCYqIn3eg</a:t>
            </a:r>
            <a:r>
              <a:rPr lang="en-US" dirty="0"/>
              <a:t>  (Walk through of solving a time series problem with sequence classification)</a:t>
            </a:r>
          </a:p>
          <a:p>
            <a:pPr marL="285750" indent="-285750">
              <a:buFont typeface="Arial" panose="020B0604020202020204" pitchFamily="34" charset="0"/>
              <a:buChar char="•"/>
            </a:pPr>
            <a:r>
              <a:rPr lang="en-US" dirty="0" smtClean="0">
                <a:hlinkClick r:id="rId3"/>
              </a:rPr>
              <a:t>https</a:t>
            </a:r>
            <a:r>
              <a:rPr lang="en-US" dirty="0">
                <a:hlinkClick r:id="rId3"/>
              </a:rPr>
              <a:t>://machinelearningmastery.com/sequence-prediction</a:t>
            </a:r>
            <a:r>
              <a:rPr lang="en-US" dirty="0" smtClean="0">
                <a:hlinkClick r:id="rId3"/>
              </a:rPr>
              <a:t>/</a:t>
            </a:r>
            <a:endParaRPr lang="en-US" dirty="0" smtClean="0"/>
          </a:p>
          <a:p>
            <a:pPr marL="285750" indent="-285750">
              <a:buFont typeface="Arial" panose="020B0604020202020204" pitchFamily="34" charset="0"/>
              <a:buChar char="•"/>
            </a:pPr>
            <a:r>
              <a:rPr lang="en-US" dirty="0">
                <a:hlinkClick r:id="rId4"/>
              </a:rPr>
              <a:t>https://machinelearningmastery.com/reshape-input-data-long-short-term-memory-networks-keras</a:t>
            </a:r>
            <a:r>
              <a:rPr lang="en-US" dirty="0" smtClean="0">
                <a:hlinkClick r:id="rId4"/>
              </a:rPr>
              <a:t>/</a:t>
            </a:r>
            <a:endParaRPr lang="en-US" dirty="0" smtClean="0"/>
          </a:p>
          <a:p>
            <a:pPr marL="285750" indent="-285750">
              <a:buFont typeface="Arial" panose="020B0604020202020204" pitchFamily="34" charset="0"/>
              <a:buChar char="•"/>
            </a:pPr>
            <a:r>
              <a:rPr lang="en-US" dirty="0">
                <a:hlinkClick r:id="rId5"/>
              </a:rPr>
              <a:t>https://machinelearningmastery.com/sequence-classification-lstm-recurrent-neural-networks-python-keras</a:t>
            </a:r>
            <a:r>
              <a:rPr lang="en-US" dirty="0" smtClean="0">
                <a:hlinkClick r:id="rId5"/>
              </a:rPr>
              <a:t>/</a:t>
            </a:r>
            <a:endParaRPr lang="en-US" dirty="0" smtClean="0"/>
          </a:p>
          <a:p>
            <a:endParaRPr lang="en-US" dirty="0"/>
          </a:p>
        </p:txBody>
      </p:sp>
    </p:spTree>
    <p:extLst>
      <p:ext uri="{BB962C8B-B14F-4D97-AF65-F5344CB8AC3E}">
        <p14:creationId xmlns:p14="http://schemas.microsoft.com/office/powerpoint/2010/main" val="374869296"/>
      </p:ext>
    </p:extLst>
  </p:cSld>
  <p:clrMapOvr>
    <a:masterClrMapping/>
  </p:clrMapOvr>
</p:sld>
</file>

<file path=ppt/theme/theme1.xml><?xml version="1.0" encoding="utf-8"?>
<a:theme xmlns:a="http://schemas.openxmlformats.org/drawingml/2006/main" name="Office Theme">
  <a:themeElements>
    <a:clrScheme name="McD color scheme">
      <a:dk1>
        <a:sysClr val="windowText" lastClr="000000"/>
      </a:dk1>
      <a:lt1>
        <a:sysClr val="window" lastClr="FFFFFF"/>
      </a:lt1>
      <a:dk2>
        <a:srgbClr val="44546A"/>
      </a:dk2>
      <a:lt2>
        <a:srgbClr val="E7E6E6"/>
      </a:lt2>
      <a:accent1>
        <a:srgbClr val="E31737"/>
      </a:accent1>
      <a:accent2>
        <a:srgbClr val="FFC427"/>
      </a:accent2>
      <a:accent3>
        <a:srgbClr val="B4D78E"/>
      </a:accent3>
      <a:accent4>
        <a:srgbClr val="749CD3"/>
      </a:accent4>
      <a:accent5>
        <a:srgbClr val="4472C4"/>
      </a:accent5>
      <a:accent6>
        <a:srgbClr val="70AD47"/>
      </a:accent6>
      <a:hlink>
        <a:srgbClr val="0563C1"/>
      </a:hlink>
      <a:folHlink>
        <a:srgbClr val="954F72"/>
      </a:folHlink>
    </a:clrScheme>
    <a:fontScheme name="Modern 04">
      <a:majorFont>
        <a:latin typeface="Century Gothic"/>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icrosoft_Balanced_Scorecard.pptx" id="{10ED7897-4190-42E8-9E5A-9BA30033AB56}" vid="{5E997269-9069-4613-A476-408DDBC8C503}"/>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Balanced scorecard, from 24Slides</Template>
  <TotalTime>0</TotalTime>
  <Words>249</Words>
  <Application>Microsoft Office PowerPoint</Application>
  <PresentationFormat>Widescreen</PresentationFormat>
  <Paragraphs>59</Paragraphs>
  <Slides>5</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Arial</vt:lpstr>
      <vt:lpstr>Calibri</vt:lpstr>
      <vt:lpstr>Calibri Light</vt:lpstr>
      <vt:lpstr>Century Gothic</vt:lpstr>
      <vt:lpstr>Office Theme</vt:lpstr>
      <vt:lpstr>Balanced scorecard slide 1</vt:lpstr>
      <vt:lpstr>Balanced scorecard slide 2</vt:lpstr>
      <vt:lpstr>Balanced scorecard slide 3</vt:lpstr>
      <vt:lpstr>Balanced scorecard slide 3</vt:lpstr>
      <vt:lpstr>PowerPoint Presentation</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2019-02-27T21:37:42Z</dcterms:created>
  <dcterms:modified xsi:type="dcterms:W3CDTF">2019-02-27T22:31:02Z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f42aa342-8706-4288-bd11-ebb85995028c_Enabled">
    <vt:lpwstr>True</vt:lpwstr>
  </property>
  <property fmtid="{D5CDD505-2E9C-101B-9397-08002B2CF9AE}" pid="3" name="MSIP_Label_f42aa342-8706-4288-bd11-ebb85995028c_SiteId">
    <vt:lpwstr>72f988bf-86f1-41af-91ab-2d7cd011db47</vt:lpwstr>
  </property>
  <property fmtid="{D5CDD505-2E9C-101B-9397-08002B2CF9AE}" pid="4" name="MSIP_Label_f42aa342-8706-4288-bd11-ebb85995028c_Owner">
    <vt:lpwstr>v-abdarl@microsoft.com</vt:lpwstr>
  </property>
  <property fmtid="{D5CDD505-2E9C-101B-9397-08002B2CF9AE}" pid="5" name="MSIP_Label_f42aa342-8706-4288-bd11-ebb85995028c_SetDate">
    <vt:lpwstr>2018-11-28T18:24:19.6333999Z</vt:lpwstr>
  </property>
  <property fmtid="{D5CDD505-2E9C-101B-9397-08002B2CF9AE}" pid="6" name="MSIP_Label_f42aa342-8706-4288-bd11-ebb85995028c_Name">
    <vt:lpwstr>General</vt:lpwstr>
  </property>
  <property fmtid="{D5CDD505-2E9C-101B-9397-08002B2CF9AE}" pid="7" name="MSIP_Label_f42aa342-8706-4288-bd11-ebb85995028c_Application">
    <vt:lpwstr>Microsoft Azure Information Protection</vt:lpwstr>
  </property>
  <property fmtid="{D5CDD505-2E9C-101B-9397-08002B2CF9AE}" pid="8" name="MSIP_Label_f42aa342-8706-4288-bd11-ebb85995028c_Extended_MSFT_Method">
    <vt:lpwstr>Automatic</vt:lpwstr>
  </property>
  <property fmtid="{D5CDD505-2E9C-101B-9397-08002B2CF9AE}" pid="9" name="Sensitivity">
    <vt:lpwstr>General</vt:lpwstr>
  </property>
</Properties>
</file>

<file path=docProps/thumbnail.jpeg>
</file>